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2.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 id="2147483745" r:id="rId5"/>
    <p:sldMasterId id="2147483792" r:id="rId6"/>
  </p:sldMasterIdLst>
  <p:notesMasterIdLst>
    <p:notesMasterId r:id="rId15"/>
  </p:notesMasterIdLst>
  <p:handoutMasterIdLst>
    <p:handoutMasterId r:id="rId16"/>
  </p:handoutMasterIdLst>
  <p:sldIdLst>
    <p:sldId id="2145707761" r:id="rId7"/>
    <p:sldId id="2145707808" r:id="rId8"/>
    <p:sldId id="2145707809" r:id="rId9"/>
    <p:sldId id="2145707810" r:id="rId10"/>
    <p:sldId id="2145707811" r:id="rId11"/>
    <p:sldId id="2145707812" r:id="rId12"/>
    <p:sldId id="2145707805" r:id="rId13"/>
    <p:sldId id="2145707813" r:id="rId14"/>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uverture" id="{459E2E5D-FCF9-45B0-825F-3F0E3D5542CE}">
          <p14:sldIdLst/>
        </p14:section>
        <p14:section name="Slides génériques" id="{AF974EF0-0F4D-465A-BF26-A8C9F9292B5D}">
          <p14:sldIdLst>
            <p14:sldId id="2145707761"/>
            <p14:sldId id="2145707808"/>
            <p14:sldId id="2145707809"/>
            <p14:sldId id="2145707810"/>
            <p14:sldId id="2145707811"/>
            <p14:sldId id="2145707812"/>
            <p14:sldId id="2145707805"/>
            <p14:sldId id="2145707813"/>
          </p14:sldIdLst>
        </p14:section>
      </p14:sectionLst>
    </p:ext>
    <p:ext uri="{EFAFB233-063F-42B5-8137-9DF3F51BA10A}">
      <p15:sldGuideLst xmlns:p15="http://schemas.microsoft.com/office/powerpoint/2012/main">
        <p15:guide id="1" orient="horz" pos="1661" userDrawn="1">
          <p15:clr>
            <a:srgbClr val="A4A3A4"/>
          </p15:clr>
        </p15:guide>
        <p15:guide id="2" pos="1595" userDrawn="1">
          <p15:clr>
            <a:srgbClr val="A4A3A4"/>
          </p15:clr>
        </p15:guide>
        <p15:guide id="3" orient="horz" pos="3719">
          <p15:clr>
            <a:srgbClr val="A4A3A4"/>
          </p15:clr>
        </p15:guide>
        <p15:guide id="4" pos="6380" userDrawn="1">
          <p15:clr>
            <a:srgbClr val="A4A3A4"/>
          </p15:clr>
        </p15:guide>
        <p15:guide id="5" orient="horz" pos="327">
          <p15:clr>
            <a:srgbClr val="A4A3A4"/>
          </p15:clr>
        </p15:guide>
        <p15:guide id="6" pos="3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224">
          <p15:clr>
            <a:srgbClr val="A4A3A4"/>
          </p15:clr>
        </p15:guide>
        <p15:guide id="4" pos="223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VAN SIGWARD CATHERINE (CNAM / Paris)" initials="CMS" lastIdx="3" clrIdx="0"/>
  <p:cmAuthor id="1" name="KUHN CELINE (CNAM / Paris)" initials="KC(/P" lastIdx="13" clrIdx="1"/>
  <p:cmAuthor id="2" name="Hugo Paccard" initials="HP" lastIdx="7" clrIdx="2"/>
  <p:cmAuthor id="3" name="Fabrice Sachet" initials="FS" lastIdx="16" clrIdx="3"/>
  <p:cmAuthor id="4" name="FRANGEUL SANDRINE (CNAM / Paris)" initials="FS(/P"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19A"/>
    <a:srgbClr val="E7EFFD"/>
    <a:srgbClr val="FF6600"/>
    <a:srgbClr val="000000"/>
    <a:srgbClr val="CCECFF"/>
    <a:srgbClr val="FFCC99"/>
    <a:srgbClr val="99CCFF"/>
    <a:srgbClr val="E87C54"/>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69" d="100"/>
          <a:sy n="69" d="100"/>
        </p:scale>
        <p:origin x="756" y="66"/>
      </p:cViewPr>
      <p:guideLst>
        <p:guide orient="horz" pos="1661"/>
        <p:guide pos="1595"/>
        <p:guide orient="horz" pos="3719"/>
        <p:guide pos="6380"/>
        <p:guide orient="horz" pos="327"/>
        <p:guide pos="302"/>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CC9FEC9-2CDD-134F-840A-8F57484A297B}"/>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fr-FR" dirty="0"/>
          </a:p>
        </p:txBody>
      </p:sp>
      <p:sp>
        <p:nvSpPr>
          <p:cNvPr id="3" name="Espace réservé de la date 2">
            <a:extLst>
              <a:ext uri="{FF2B5EF4-FFF2-40B4-BE49-F238E27FC236}">
                <a16:creationId xmlns:a16="http://schemas.microsoft.com/office/drawing/2014/main" id="{EC13CF4C-D8D8-324F-AFA7-772950C22486}"/>
              </a:ext>
            </a:extLst>
          </p:cNvPr>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05AB692F-B762-CF4B-A8A8-22AAB26BA03B}" type="datetimeFigureOut">
              <a:rPr lang="fr-FR" smtClean="0"/>
              <a:t>22/05/2023</a:t>
            </a:fld>
            <a:endParaRPr lang="fr-FR" dirty="0"/>
          </a:p>
        </p:txBody>
      </p:sp>
      <p:sp>
        <p:nvSpPr>
          <p:cNvPr id="4" name="Espace réservé du pied de page 3">
            <a:extLst>
              <a:ext uri="{FF2B5EF4-FFF2-40B4-BE49-F238E27FC236}">
                <a16:creationId xmlns:a16="http://schemas.microsoft.com/office/drawing/2014/main" id="{EC31A6AC-A6A7-3248-B6E6-95946088A41B}"/>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fr-FR" dirty="0"/>
          </a:p>
        </p:txBody>
      </p:sp>
      <p:sp>
        <p:nvSpPr>
          <p:cNvPr id="5" name="Espace réservé du numéro de diapositive 4">
            <a:extLst>
              <a:ext uri="{FF2B5EF4-FFF2-40B4-BE49-F238E27FC236}">
                <a16:creationId xmlns:a16="http://schemas.microsoft.com/office/drawing/2014/main" id="{D802CA66-22E3-C34E-89C6-B4B2A67C3984}"/>
              </a:ext>
            </a:extLst>
          </p:cNvPr>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44F41BAA-598B-594C-8490-B89944D016A3}" type="slidenum">
              <a:rPr lang="fr-FR" smtClean="0"/>
              <a:t>‹N°›</a:t>
            </a:fld>
            <a:endParaRPr lang="fr-FR" dirty="0"/>
          </a:p>
        </p:txBody>
      </p:sp>
    </p:spTree>
    <p:extLst>
      <p:ext uri="{BB962C8B-B14F-4D97-AF65-F5344CB8AC3E}">
        <p14:creationId xmlns:p14="http://schemas.microsoft.com/office/powerpoint/2010/main" val="379362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fr-FR" dirty="0"/>
          </a:p>
        </p:txBody>
      </p:sp>
      <p:sp>
        <p:nvSpPr>
          <p:cNvPr id="3" name="Espace réservé de la date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B873A9EE-EAD2-0C48-AEF4-C2D4DC6DFEA0}" type="datetimeFigureOut">
              <a:rPr lang="fr-FR" smtClean="0"/>
              <a:t>22/05/2023</a:t>
            </a:fld>
            <a:endParaRPr lang="fr-FR" dirty="0"/>
          </a:p>
        </p:txBody>
      </p:sp>
      <p:sp>
        <p:nvSpPr>
          <p:cNvPr id="4" name="Espace réservé de l'image des diapositives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fr-FR" dirty="0"/>
          </a:p>
        </p:txBody>
      </p:sp>
      <p:sp>
        <p:nvSpPr>
          <p:cNvPr id="5" name="Espace réservé des note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DB73AB8B-6D17-C244-B144-C2D3D1B3AB3D}" type="slidenum">
              <a:rPr lang="fr-FR" smtClean="0"/>
              <a:t>‹N°›</a:t>
            </a:fld>
            <a:endParaRPr lang="fr-FR" dirty="0"/>
          </a:p>
        </p:txBody>
      </p:sp>
    </p:spTree>
    <p:extLst>
      <p:ext uri="{BB962C8B-B14F-4D97-AF65-F5344CB8AC3E}">
        <p14:creationId xmlns:p14="http://schemas.microsoft.com/office/powerpoint/2010/main" val="2113593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i="0" strike="noStrike" dirty="0"/>
          </a:p>
        </p:txBody>
      </p:sp>
      <p:sp>
        <p:nvSpPr>
          <p:cNvPr id="4" name="Slide Number Placeholder 3"/>
          <p:cNvSpPr>
            <a:spLocks noGrp="1"/>
          </p:cNvSpPr>
          <p:nvPr>
            <p:ph type="sldNum" sz="quarter" idx="5"/>
          </p:nvPr>
        </p:nvSpPr>
        <p:spPr/>
        <p:txBody>
          <a:bodyPr/>
          <a:lstStyle/>
          <a:p>
            <a:fld id="{DB73AB8B-6D17-C244-B144-C2D3D1B3AB3D}" type="slidenum">
              <a:rPr lang="fr-FR" smtClean="0"/>
              <a:t>1</a:t>
            </a:fld>
            <a:endParaRPr lang="fr-FR" dirty="0"/>
          </a:p>
        </p:txBody>
      </p:sp>
    </p:spTree>
    <p:extLst>
      <p:ext uri="{BB962C8B-B14F-4D97-AF65-F5344CB8AC3E}">
        <p14:creationId xmlns:p14="http://schemas.microsoft.com/office/powerpoint/2010/main" val="4262447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B73AB8B-6D17-C244-B144-C2D3D1B3AB3D}" type="slidenum">
              <a:rPr lang="fr-FR" smtClean="0"/>
              <a:t>2</a:t>
            </a:fld>
            <a:endParaRPr lang="fr-FR" dirty="0"/>
          </a:p>
        </p:txBody>
      </p:sp>
    </p:spTree>
    <p:extLst>
      <p:ext uri="{BB962C8B-B14F-4D97-AF65-F5344CB8AC3E}">
        <p14:creationId xmlns:p14="http://schemas.microsoft.com/office/powerpoint/2010/main" val="3519519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a:extLst>
              <a:ext uri="{FF2B5EF4-FFF2-40B4-BE49-F238E27FC236}">
                <a16:creationId xmlns:a16="http://schemas.microsoft.com/office/drawing/2014/main" id="{95FC032D-F988-4376-A28F-8BF096E27897}"/>
              </a:ext>
            </a:extLst>
          </p:cNvPr>
          <p:cNvSpPr>
            <a:spLocks noGrp="1"/>
          </p:cNvSpPr>
          <p:nvPr>
            <p:ph type="sldNum" sz="quarter" idx="5"/>
          </p:nvPr>
        </p:nvSpPr>
        <p:spPr/>
        <p:txBody>
          <a:bodyPr/>
          <a:lstStyle/>
          <a:p>
            <a:fld id="{DB73AB8B-6D17-C244-B144-C2D3D1B3AB3D}" type="slidenum">
              <a:rPr lang="fr-FR" smtClean="0"/>
              <a:t>8</a:t>
            </a:fld>
            <a:endParaRPr lang="fr-FR" dirty="0"/>
          </a:p>
        </p:txBody>
      </p:sp>
    </p:spTree>
    <p:extLst>
      <p:ext uri="{BB962C8B-B14F-4D97-AF65-F5344CB8AC3E}">
        <p14:creationId xmlns:p14="http://schemas.microsoft.com/office/powerpoint/2010/main" val="157422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t>22/05/2023</a:t>
            </a:fld>
            <a:endParaRPr lang="fr-FR" dirty="0"/>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10" name="Picture 6">
            <a:extLst>
              <a:ext uri="{FF2B5EF4-FFF2-40B4-BE49-F238E27FC236}">
                <a16:creationId xmlns:a16="http://schemas.microsoft.com/office/drawing/2014/main" id="{F29FD38D-2FA1-4F09-8AD1-8D7CF3ED08E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409857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rgbClr val="E73083"/>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78355818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a:t>Cliquez pour ajouter un titre</a:t>
            </a:r>
          </a:p>
        </p:txBody>
      </p:sp>
    </p:spTree>
    <p:extLst>
      <p:ext uri="{BB962C8B-B14F-4D97-AF65-F5344CB8AC3E}">
        <p14:creationId xmlns:p14="http://schemas.microsoft.com/office/powerpoint/2010/main" val="44747333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rgbClr val="2A9CA9"/>
          </a:solidFill>
        </p:spPr>
        <p:txBody>
          <a:bodyPr/>
          <a:lstStyle/>
          <a:p>
            <a:r>
              <a:rPr lang="fr-FR"/>
              <a:t>Cliquez pour ajouter un titre</a:t>
            </a:r>
          </a:p>
        </p:txBody>
      </p:sp>
    </p:spTree>
    <p:extLst>
      <p:ext uri="{BB962C8B-B14F-4D97-AF65-F5344CB8AC3E}">
        <p14:creationId xmlns:p14="http://schemas.microsoft.com/office/powerpoint/2010/main" val="1103447219"/>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rgbClr val="E87C54"/>
          </a:solidFill>
        </p:spPr>
        <p:txBody>
          <a:bodyPr/>
          <a:lstStyle/>
          <a:p>
            <a:r>
              <a:rPr lang="fr-FR"/>
              <a:t>Cliquez pour ajouter un titre</a:t>
            </a:r>
          </a:p>
        </p:txBody>
      </p:sp>
    </p:spTree>
    <p:extLst>
      <p:ext uri="{BB962C8B-B14F-4D97-AF65-F5344CB8AC3E}">
        <p14:creationId xmlns:p14="http://schemas.microsoft.com/office/powerpoint/2010/main" val="209971680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rgbClr val="E73083"/>
          </a:solidFill>
        </p:spPr>
        <p:txBody>
          <a:bodyPr/>
          <a:lstStyle/>
          <a:p>
            <a:r>
              <a:rPr lang="fr-FR"/>
              <a:t>Cliquez pour ajouter un titre</a:t>
            </a:r>
          </a:p>
        </p:txBody>
      </p:sp>
    </p:spTree>
    <p:extLst>
      <p:ext uri="{BB962C8B-B14F-4D97-AF65-F5344CB8AC3E}">
        <p14:creationId xmlns:p14="http://schemas.microsoft.com/office/powerpoint/2010/main" val="230101315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5323651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2A9CA9"/>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81714385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87C5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52143989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73083"/>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9736048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33609284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277233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15408022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2A9CA9"/>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72188633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87C5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313132584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73083"/>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301390574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Tree>
    <p:extLst>
      <p:ext uri="{BB962C8B-B14F-4D97-AF65-F5344CB8AC3E}">
        <p14:creationId xmlns:p14="http://schemas.microsoft.com/office/powerpoint/2010/main" val="7361285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2A9CA9"/>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353644623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87C54"/>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280125782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73083"/>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267633124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a:t>Cliquez pour ajouter du texte</a:t>
            </a:r>
          </a:p>
        </p:txBody>
      </p:sp>
    </p:spTree>
    <p:extLst>
      <p:ext uri="{BB962C8B-B14F-4D97-AF65-F5344CB8AC3E}">
        <p14:creationId xmlns:p14="http://schemas.microsoft.com/office/powerpoint/2010/main" val="386312612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1_Content slide without title">
    <p:spTree>
      <p:nvGrpSpPr>
        <p:cNvPr id="1" name=""/>
        <p:cNvGrpSpPr/>
        <p:nvPr/>
      </p:nvGrpSpPr>
      <p:grpSpPr>
        <a:xfrm>
          <a:off x="0" y="0"/>
          <a:ext cx="0" cy="0"/>
          <a:chOff x="0" y="0"/>
          <a:chExt cx="0" cy="0"/>
        </a:xfrm>
      </p:grpSpPr>
      <p:graphicFrame>
        <p:nvGraphicFramePr>
          <p:cNvPr id="2" name="Object 7" hidden="1">
            <a:extLst>
              <a:ext uri="{FF2B5EF4-FFF2-40B4-BE49-F238E27FC236}">
                <a16:creationId xmlns:a16="http://schemas.microsoft.com/office/drawing/2014/main" id="{741E0779-8E03-4092-A4A0-0CF28960D3C0}"/>
              </a:ext>
            </a:extLst>
          </p:cNvPr>
          <p:cNvGraphicFramePr>
            <a:graphicFrameLocks noChangeAspect="1"/>
          </p:cNvGraphicFramePr>
          <p:nvPr userDrawn="1">
            <p:custDataLst>
              <p:tags r:id="rId2"/>
            </p:custDataLst>
          </p:nvPr>
        </p:nvGraphicFramePr>
        <p:xfrm>
          <a:off x="1588" y="1588"/>
          <a:ext cx="3175" cy="1587"/>
        </p:xfrm>
        <a:graphic>
          <a:graphicData uri="http://schemas.openxmlformats.org/presentationml/2006/ole">
            <mc:AlternateContent xmlns:mc="http://schemas.openxmlformats.org/markup-compatibility/2006">
              <mc:Choice xmlns:v="urn:schemas-microsoft-com:vml" Requires="v">
                <p:oleObj spid="_x0000_s3130"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3175"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Group 7">
            <a:extLst>
              <a:ext uri="{FF2B5EF4-FFF2-40B4-BE49-F238E27FC236}">
                <a16:creationId xmlns:a16="http://schemas.microsoft.com/office/drawing/2014/main" id="{982605EF-E97D-47E4-A3D5-2455F588B49C}"/>
              </a:ext>
            </a:extLst>
          </p:cNvPr>
          <p:cNvGrpSpPr>
            <a:grpSpLocks/>
          </p:cNvGrpSpPr>
          <p:nvPr userDrawn="1"/>
        </p:nvGrpSpPr>
        <p:grpSpPr bwMode="auto">
          <a:xfrm>
            <a:off x="947737" y="2200854"/>
            <a:ext cx="10296525" cy="841374"/>
            <a:chOff x="323528" y="1556793"/>
            <a:chExt cx="8208912" cy="842069"/>
          </a:xfrm>
        </p:grpSpPr>
        <p:sp>
          <p:nvSpPr>
            <p:cNvPr id="4" name="Rectangle 3">
              <a:extLst>
                <a:ext uri="{FF2B5EF4-FFF2-40B4-BE49-F238E27FC236}">
                  <a16:creationId xmlns:a16="http://schemas.microsoft.com/office/drawing/2014/main" id="{D6FE12CB-8B61-4F5E-8B15-A498D97A725B}"/>
                </a:ext>
              </a:extLst>
            </p:cNvPr>
            <p:cNvSpPr/>
            <p:nvPr/>
          </p:nvSpPr>
          <p:spPr>
            <a:xfrm>
              <a:off x="610828" y="1844367"/>
              <a:ext cx="7921612" cy="55449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fr-FR" sz="1600" b="1" kern="0" dirty="0">
                <a:solidFill>
                  <a:srgbClr val="F6F8FF"/>
                </a:solidFill>
                <a:latin typeface="Segoe UI" panose="020B0502040204020203" pitchFamily="34" charset="0"/>
                <a:cs typeface="Segoe UI" panose="020B0502040204020203" pitchFamily="34" charset="0"/>
              </a:endParaRPr>
            </a:p>
          </p:txBody>
        </p:sp>
        <p:sp>
          <p:nvSpPr>
            <p:cNvPr id="5" name="Rectangle 4">
              <a:extLst>
                <a:ext uri="{FF2B5EF4-FFF2-40B4-BE49-F238E27FC236}">
                  <a16:creationId xmlns:a16="http://schemas.microsoft.com/office/drawing/2014/main" id="{0B47C834-5952-4B49-9028-49CA74D0A9A4}"/>
                </a:ext>
              </a:extLst>
            </p:cNvPr>
            <p:cNvSpPr/>
            <p:nvPr/>
          </p:nvSpPr>
          <p:spPr>
            <a:xfrm>
              <a:off x="323528" y="1556793"/>
              <a:ext cx="8059567" cy="719732"/>
            </a:xfrm>
            <a:prstGeom prst="rect">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eaLnBrk="0" fontAlgn="base" hangingPunct="0">
                <a:spcBef>
                  <a:spcPct val="0"/>
                </a:spcBef>
                <a:spcAft>
                  <a:spcPct val="0"/>
                </a:spcAft>
                <a:defRPr/>
              </a:pPr>
              <a:endParaRPr lang="fr-FR" sz="1400" b="1" kern="0" dirty="0">
                <a:solidFill>
                  <a:srgbClr val="F6F8FF"/>
                </a:solidFill>
                <a:latin typeface="Segoe UI" panose="020B0502040204020203" pitchFamily="34" charset="0"/>
                <a:cs typeface="Segoe UI" panose="020B0502040204020203" pitchFamily="34" charset="0"/>
              </a:endParaRPr>
            </a:p>
          </p:txBody>
        </p:sp>
      </p:grpSp>
      <p:grpSp>
        <p:nvGrpSpPr>
          <p:cNvPr id="6" name="Group 7">
            <a:extLst>
              <a:ext uri="{FF2B5EF4-FFF2-40B4-BE49-F238E27FC236}">
                <a16:creationId xmlns:a16="http://schemas.microsoft.com/office/drawing/2014/main" id="{9D0955CC-D4E2-42FC-AA2F-7C4113D0C1DD}"/>
              </a:ext>
            </a:extLst>
          </p:cNvPr>
          <p:cNvGrpSpPr>
            <a:grpSpLocks/>
          </p:cNvGrpSpPr>
          <p:nvPr userDrawn="1"/>
        </p:nvGrpSpPr>
        <p:grpSpPr bwMode="auto">
          <a:xfrm>
            <a:off x="947737" y="3327978"/>
            <a:ext cx="10296525" cy="841375"/>
            <a:chOff x="323528" y="1556792"/>
            <a:chExt cx="8208912" cy="842070"/>
          </a:xfrm>
        </p:grpSpPr>
        <p:sp>
          <p:nvSpPr>
            <p:cNvPr id="7" name="Rectangle 6">
              <a:extLst>
                <a:ext uri="{FF2B5EF4-FFF2-40B4-BE49-F238E27FC236}">
                  <a16:creationId xmlns:a16="http://schemas.microsoft.com/office/drawing/2014/main" id="{F1C127C3-F2C8-40ED-81E5-56333F3AAFBB}"/>
                </a:ext>
              </a:extLst>
            </p:cNvPr>
            <p:cNvSpPr/>
            <p:nvPr/>
          </p:nvSpPr>
          <p:spPr>
            <a:xfrm>
              <a:off x="610828" y="1844367"/>
              <a:ext cx="7921612" cy="55449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fr-FR" sz="1600" b="1" kern="0" dirty="0">
                <a:solidFill>
                  <a:srgbClr val="F6F8FF"/>
                </a:solidFill>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29B9E3B5-6C5A-4FEF-A01E-C21A09AB2F6F}"/>
                </a:ext>
              </a:extLst>
            </p:cNvPr>
            <p:cNvSpPr/>
            <p:nvPr/>
          </p:nvSpPr>
          <p:spPr>
            <a:xfrm>
              <a:off x="323528" y="1556792"/>
              <a:ext cx="8059567" cy="719732"/>
            </a:xfrm>
            <a:prstGeom prst="rect">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eaLnBrk="0" fontAlgn="base" hangingPunct="0">
                <a:spcBef>
                  <a:spcPct val="0"/>
                </a:spcBef>
                <a:spcAft>
                  <a:spcPct val="0"/>
                </a:spcAft>
                <a:defRPr/>
              </a:pPr>
              <a:endParaRPr lang="fr-FR" sz="1400" b="1" kern="0" dirty="0">
                <a:solidFill>
                  <a:srgbClr val="F6F8FF"/>
                </a:solidFill>
                <a:latin typeface="Segoe UI" panose="020B0502040204020203" pitchFamily="34" charset="0"/>
                <a:cs typeface="Segoe UI" panose="020B0502040204020203" pitchFamily="34" charset="0"/>
              </a:endParaRPr>
            </a:p>
          </p:txBody>
        </p:sp>
      </p:grpSp>
      <p:sp>
        <p:nvSpPr>
          <p:cNvPr id="16" name="Text Placeholder 15">
            <a:extLst>
              <a:ext uri="{FF2B5EF4-FFF2-40B4-BE49-F238E27FC236}">
                <a16:creationId xmlns:a16="http://schemas.microsoft.com/office/drawing/2014/main" id="{CA250624-9C9D-402C-947F-6B0F9775D3B0}"/>
              </a:ext>
            </a:extLst>
          </p:cNvPr>
          <p:cNvSpPr>
            <a:spLocks noGrp="1"/>
          </p:cNvSpPr>
          <p:nvPr>
            <p:ph type="body" sz="quarter" idx="10"/>
          </p:nvPr>
        </p:nvSpPr>
        <p:spPr>
          <a:xfrm>
            <a:off x="980280" y="2242923"/>
            <a:ext cx="10044113" cy="635000"/>
          </a:xfrm>
          <a:prstGeom prst="rect">
            <a:avLst/>
          </a:prstGeom>
        </p:spPr>
        <p:txBody>
          <a:bodyPr anchor="ctr"/>
          <a:lstStyle>
            <a:lvl1pPr marL="0" indent="0">
              <a:buNone/>
              <a:defRPr sz="2800" b="1">
                <a:solidFill>
                  <a:schemeClr val="bg1"/>
                </a:solidFill>
              </a:defRPr>
            </a:lvl1pPr>
            <a:lvl2pPr marL="457200" indent="0">
              <a:buNone/>
              <a:defRPr/>
            </a:lvl2pPr>
          </a:lstStyle>
          <a:p>
            <a:pPr lvl="0"/>
            <a:r>
              <a:rPr lang="en-US"/>
              <a:t>Click to edit Master text styles</a:t>
            </a:r>
          </a:p>
        </p:txBody>
      </p:sp>
      <p:sp>
        <p:nvSpPr>
          <p:cNvPr id="17" name="Text Placeholder 15">
            <a:extLst>
              <a:ext uri="{FF2B5EF4-FFF2-40B4-BE49-F238E27FC236}">
                <a16:creationId xmlns:a16="http://schemas.microsoft.com/office/drawing/2014/main" id="{0D6827D1-65B0-4FF3-9382-AFB3EB5A26B7}"/>
              </a:ext>
            </a:extLst>
          </p:cNvPr>
          <p:cNvSpPr>
            <a:spLocks noGrp="1"/>
          </p:cNvSpPr>
          <p:nvPr>
            <p:ph type="body" sz="quarter" idx="11"/>
          </p:nvPr>
        </p:nvSpPr>
        <p:spPr>
          <a:xfrm>
            <a:off x="980279" y="3370047"/>
            <a:ext cx="10044113" cy="635000"/>
          </a:xfrm>
          <a:prstGeom prst="rect">
            <a:avLst/>
          </a:prstGeom>
        </p:spPr>
        <p:txBody>
          <a:bodyPr anchor="ctr"/>
          <a:lstStyle>
            <a:lvl1pPr marL="0" indent="0">
              <a:buNone/>
              <a:defRPr sz="2800" b="1">
                <a:solidFill>
                  <a:schemeClr val="bg1"/>
                </a:solidFill>
              </a:defRPr>
            </a:lvl1pPr>
            <a:lvl2pPr marL="457200" indent="0">
              <a:buNone/>
              <a:defRPr/>
            </a:lvl2pPr>
          </a:lstStyle>
          <a:p>
            <a:pPr lvl="0"/>
            <a:r>
              <a:rPr lang="en-US"/>
              <a:t>Click to edit Master text styles</a:t>
            </a:r>
          </a:p>
        </p:txBody>
      </p:sp>
      <p:cxnSp>
        <p:nvCxnSpPr>
          <p:cNvPr id="20" name="Straight Connector 19">
            <a:extLst>
              <a:ext uri="{FF2B5EF4-FFF2-40B4-BE49-F238E27FC236}">
                <a16:creationId xmlns:a16="http://schemas.microsoft.com/office/drawing/2014/main" id="{81551C1B-20BC-44D0-823C-1C7EA4559D09}"/>
              </a:ext>
            </a:extLst>
          </p:cNvPr>
          <p:cNvCxnSpPr/>
          <p:nvPr userDrawn="1"/>
        </p:nvCxnSpPr>
        <p:spPr>
          <a:xfrm>
            <a:off x="473075" y="981075"/>
            <a:ext cx="14351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6B1E65-65EA-4BA4-A624-A617B50B3392}"/>
              </a:ext>
            </a:extLst>
          </p:cNvPr>
          <p:cNvCxnSpPr/>
          <p:nvPr userDrawn="1"/>
        </p:nvCxnSpPr>
        <p:spPr>
          <a:xfrm>
            <a:off x="473075" y="320675"/>
            <a:ext cx="14351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Title 3">
            <a:extLst>
              <a:ext uri="{FF2B5EF4-FFF2-40B4-BE49-F238E27FC236}">
                <a16:creationId xmlns:a16="http://schemas.microsoft.com/office/drawing/2014/main" id="{FC36B0E3-5BF8-4008-A075-57ABD8A9A227}"/>
              </a:ext>
            </a:extLst>
          </p:cNvPr>
          <p:cNvSpPr>
            <a:spLocks noGrp="1"/>
          </p:cNvSpPr>
          <p:nvPr>
            <p:ph type="title"/>
          </p:nvPr>
        </p:nvSpPr>
        <p:spPr>
          <a:xfrm>
            <a:off x="476944" y="362675"/>
            <a:ext cx="10515600" cy="576400"/>
          </a:xfrm>
          <a:prstGeom prst="rect">
            <a:avLst/>
          </a:prstGeom>
        </p:spPr>
        <p:txBody>
          <a:bodyPr anchor="ctr"/>
          <a:lstStyle>
            <a:lvl1pPr algn="l">
              <a:defRPr sz="2800" b="1">
                <a:solidFill>
                  <a:schemeClr val="accent1"/>
                </a:solidFill>
              </a:defRPr>
            </a:lvl1pPr>
          </a:lstStyle>
          <a:p>
            <a:r>
              <a:rPr lang="en-US"/>
              <a:t>Click to edit Master title style</a:t>
            </a:r>
            <a:endParaRPr lang="fr-FR"/>
          </a:p>
        </p:txBody>
      </p:sp>
    </p:spTree>
    <p:extLst>
      <p:ext uri="{BB962C8B-B14F-4D97-AF65-F5344CB8AC3E}">
        <p14:creationId xmlns:p14="http://schemas.microsoft.com/office/powerpoint/2010/main" val="444621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2A9CA9"/>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18257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87C54"/>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341860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73083"/>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656570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40497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2A9CA9"/>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460604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87C54"/>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773011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73083"/>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1972631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a:t>Cliquez pour ajouter un titre</a:t>
            </a:r>
          </a:p>
        </p:txBody>
      </p:sp>
    </p:spTree>
    <p:extLst>
      <p:ext uri="{BB962C8B-B14F-4D97-AF65-F5344CB8AC3E}">
        <p14:creationId xmlns:p14="http://schemas.microsoft.com/office/powerpoint/2010/main" val="299524510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t>22/05/2023</a:t>
            </a:fld>
            <a:endParaRPr lang="fr-FR" dirty="0"/>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a:t>Cliquez pour ajouter du texte (nom de l’entité émettrice)</a:t>
            </a:r>
          </a:p>
        </p:txBody>
      </p:sp>
      <p:pic>
        <p:nvPicPr>
          <p:cNvPr id="11" name="Picture 6">
            <a:extLst>
              <a:ext uri="{FF2B5EF4-FFF2-40B4-BE49-F238E27FC236}">
                <a16:creationId xmlns:a16="http://schemas.microsoft.com/office/drawing/2014/main" id="{66E2E0DF-17C4-4CDE-B40F-FCE3530A72C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699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rgbClr val="2A9CA9"/>
          </a:solidFill>
        </p:spPr>
        <p:txBody>
          <a:bodyPr/>
          <a:lstStyle/>
          <a:p>
            <a:r>
              <a:rPr lang="fr-FR"/>
              <a:t>Cliquez pour ajouter un titre</a:t>
            </a:r>
          </a:p>
        </p:txBody>
      </p:sp>
    </p:spTree>
    <p:extLst>
      <p:ext uri="{BB962C8B-B14F-4D97-AF65-F5344CB8AC3E}">
        <p14:creationId xmlns:p14="http://schemas.microsoft.com/office/powerpoint/2010/main" val="3928303824"/>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rgbClr val="E87C54"/>
          </a:solidFill>
        </p:spPr>
        <p:txBody>
          <a:bodyPr/>
          <a:lstStyle/>
          <a:p>
            <a:r>
              <a:rPr lang="fr-FR"/>
              <a:t>Cliquez pour ajouter un titre</a:t>
            </a:r>
          </a:p>
        </p:txBody>
      </p:sp>
    </p:spTree>
    <p:extLst>
      <p:ext uri="{BB962C8B-B14F-4D97-AF65-F5344CB8AC3E}">
        <p14:creationId xmlns:p14="http://schemas.microsoft.com/office/powerpoint/2010/main" val="238452492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rgbClr val="E73083"/>
          </a:solidFill>
        </p:spPr>
        <p:txBody>
          <a:bodyPr/>
          <a:lstStyle/>
          <a:p>
            <a:r>
              <a:rPr lang="fr-FR"/>
              <a:t>Cliquez pour ajouter un titre</a:t>
            </a:r>
          </a:p>
        </p:txBody>
      </p:sp>
    </p:spTree>
    <p:extLst>
      <p:ext uri="{BB962C8B-B14F-4D97-AF65-F5344CB8AC3E}">
        <p14:creationId xmlns:p14="http://schemas.microsoft.com/office/powerpoint/2010/main" val="1387982374"/>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3453228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2A9CA9"/>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3754329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87C5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024740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73083"/>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5687679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294400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29584039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2A9CA9"/>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253696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t>22/05/2023</a:t>
            </a:fld>
            <a:endParaRPr lang="fr-FR" dirty="0"/>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pic>
        <p:nvPicPr>
          <p:cNvPr id="14" name="Picture 6">
            <a:extLst>
              <a:ext uri="{FF2B5EF4-FFF2-40B4-BE49-F238E27FC236}">
                <a16:creationId xmlns:a16="http://schemas.microsoft.com/office/drawing/2014/main" id="{8F5ACDA2-FC75-4399-A724-6214615D105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8899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87C5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16696992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73083"/>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37036099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Tree>
    <p:extLst>
      <p:ext uri="{BB962C8B-B14F-4D97-AF65-F5344CB8AC3E}">
        <p14:creationId xmlns:p14="http://schemas.microsoft.com/office/powerpoint/2010/main" val="4229087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2A9CA9"/>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35667015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87C54"/>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2379181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rgbClr val="E73083"/>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en-US"/>
              <a:t>Click to edit Master text styles</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22074804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a:t>Cliquez pour ajouter du texte</a:t>
            </a:r>
          </a:p>
        </p:txBody>
      </p:sp>
    </p:spTree>
    <p:extLst>
      <p:ext uri="{BB962C8B-B14F-4D97-AF65-F5344CB8AC3E}">
        <p14:creationId xmlns:p14="http://schemas.microsoft.com/office/powerpoint/2010/main" val="4107950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a:prstGeom prst="rect">
            <a:avLst/>
          </a:prstGeom>
        </p:spPr>
        <p:txBody>
          <a:bodyPr/>
          <a:lstStyle/>
          <a:p>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spTree>
    <p:extLst>
      <p:ext uri="{BB962C8B-B14F-4D97-AF65-F5344CB8AC3E}">
        <p14:creationId xmlns:p14="http://schemas.microsoft.com/office/powerpoint/2010/main" val="173508963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a:prstGeom prst="rect">
            <a:avLst/>
          </a:prstGeom>
        </p:spPr>
        <p:txBody>
          <a:bodyPr/>
          <a:lstStyle/>
          <a:p>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a:t>Cliquez pour ajouter du texte (nom de l’entité émettrice)</a:t>
            </a:r>
          </a:p>
        </p:txBody>
      </p:sp>
    </p:spTree>
    <p:extLst>
      <p:ext uri="{BB962C8B-B14F-4D97-AF65-F5344CB8AC3E}">
        <p14:creationId xmlns:p14="http://schemas.microsoft.com/office/powerpoint/2010/main" val="41057695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a:prstGeom prst="rect">
            <a:avLst/>
          </a:prstGeom>
        </p:spPr>
        <p:txBody>
          <a:bodyPr/>
          <a:lstStyle/>
          <a:p>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spTree>
    <p:extLst>
      <p:ext uri="{BB962C8B-B14F-4D97-AF65-F5344CB8AC3E}">
        <p14:creationId xmlns:p14="http://schemas.microsoft.com/office/powerpoint/2010/main" val="256745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t>22/05/2023</a:t>
            </a:fld>
            <a:endParaRPr lang="fr-FR" dirty="0"/>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a:t>Cliquez pour ajouter du texte</a:t>
            </a:r>
          </a:p>
        </p:txBody>
      </p:sp>
      <p:pic>
        <p:nvPicPr>
          <p:cNvPr id="11" name="Picture 6">
            <a:extLst>
              <a:ext uri="{FF2B5EF4-FFF2-40B4-BE49-F238E27FC236}">
                <a16:creationId xmlns:a16="http://schemas.microsoft.com/office/drawing/2014/main" id="{749F3865-CE2C-4278-853A-F3A4D527709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0466051"/>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a:prstGeom prst="rect">
            <a:avLst/>
          </a:prstGeom>
        </p:spPr>
        <p:txBody>
          <a:bodyPr/>
          <a:lstStyle/>
          <a:p>
            <a:endParaRPr lang="fr-FR" dirty="0">
              <a:solidFill>
                <a:srgbClr val="0C419A"/>
              </a:solidFill>
            </a:endParaRP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a:t>Cliquez pour ajouter du texte</a:t>
            </a:r>
          </a:p>
        </p:txBody>
      </p:sp>
    </p:spTree>
    <p:extLst>
      <p:ext uri="{BB962C8B-B14F-4D97-AF65-F5344CB8AC3E}">
        <p14:creationId xmlns:p14="http://schemas.microsoft.com/office/powerpoint/2010/main" val="3754085458"/>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a:prstGeom prst="rect">
            <a:avLst/>
          </a:prstGeom>
        </p:spPr>
        <p:txBody>
          <a:bodyPr/>
          <a:lstStyle/>
          <a:p>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42810844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a:prstGeom prst="rect">
            <a:avLst/>
          </a:prstGeom>
        </p:spPr>
        <p:txBody>
          <a:bodyPr/>
          <a:lstStyle/>
          <a:p>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26542333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12403827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4517648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042986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14777881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6787307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1906889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7688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rgbClr val="2A9CA9"/>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t>22/05/2023</a:t>
            </a:fld>
            <a:endParaRPr lang="fr-FR" dirty="0"/>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pic>
        <p:nvPicPr>
          <p:cNvPr id="12" name="Picture 6">
            <a:extLst>
              <a:ext uri="{FF2B5EF4-FFF2-40B4-BE49-F238E27FC236}">
                <a16:creationId xmlns:a16="http://schemas.microsoft.com/office/drawing/2014/main" id="{92C81616-22AB-44FD-AB43-9ECBC4BA342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1651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6921411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8440423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1641840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5005286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2237176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2933134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1324959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11022348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cxnSp>
        <p:nvCxnSpPr>
          <p:cNvPr id="7" name="Straight Connector 2">
            <a:extLst>
              <a:ext uri="{FF2B5EF4-FFF2-40B4-BE49-F238E27FC236}">
                <a16:creationId xmlns:a16="http://schemas.microsoft.com/office/drawing/2014/main" id="{ED983922-3409-46E9-A442-098F128BE873}"/>
              </a:ext>
            </a:extLst>
          </p:cNvPr>
          <p:cNvCxnSpPr/>
          <p:nvPr userDrawn="1"/>
        </p:nvCxnSpPr>
        <p:spPr>
          <a:xfrm>
            <a:off x="473075" y="981075"/>
            <a:ext cx="1435100" cy="0"/>
          </a:xfrm>
          <a:prstGeom prst="line">
            <a:avLst/>
          </a:prstGeom>
          <a:ln w="28575">
            <a:solidFill>
              <a:srgbClr val="0C419A"/>
            </a:solidFill>
          </a:ln>
        </p:spPr>
        <p:style>
          <a:lnRef idx="1">
            <a:schemeClr val="accent1"/>
          </a:lnRef>
          <a:fillRef idx="0">
            <a:schemeClr val="accent1"/>
          </a:fillRef>
          <a:effectRef idx="0">
            <a:schemeClr val="accent1"/>
          </a:effectRef>
          <a:fontRef idx="minor">
            <a:schemeClr val="tx1"/>
          </a:fontRef>
        </p:style>
      </p:cxnSp>
      <p:cxnSp>
        <p:nvCxnSpPr>
          <p:cNvPr id="8" name="Straight Connector 4">
            <a:extLst>
              <a:ext uri="{FF2B5EF4-FFF2-40B4-BE49-F238E27FC236}">
                <a16:creationId xmlns:a16="http://schemas.microsoft.com/office/drawing/2014/main" id="{599F3B44-58AD-48F8-A7CF-E215352F59C6}"/>
              </a:ext>
            </a:extLst>
          </p:cNvPr>
          <p:cNvCxnSpPr/>
          <p:nvPr userDrawn="1"/>
        </p:nvCxnSpPr>
        <p:spPr>
          <a:xfrm>
            <a:off x="473075" y="320675"/>
            <a:ext cx="1435100" cy="0"/>
          </a:xfrm>
          <a:prstGeom prst="line">
            <a:avLst/>
          </a:prstGeom>
          <a:ln w="28575">
            <a:solidFill>
              <a:srgbClr val="0C419A"/>
            </a:solidFill>
          </a:ln>
        </p:spPr>
        <p:style>
          <a:lnRef idx="1">
            <a:schemeClr val="accent1"/>
          </a:lnRef>
          <a:fillRef idx="0">
            <a:schemeClr val="accent1"/>
          </a:fillRef>
          <a:effectRef idx="0">
            <a:schemeClr val="accent1"/>
          </a:effectRef>
          <a:fontRef idx="minor">
            <a:schemeClr val="tx1"/>
          </a:fontRef>
        </p:style>
      </p:cxnSp>
      <p:sp>
        <p:nvSpPr>
          <p:cNvPr id="9" name="Titre 3">
            <a:extLst>
              <a:ext uri="{FF2B5EF4-FFF2-40B4-BE49-F238E27FC236}">
                <a16:creationId xmlns:a16="http://schemas.microsoft.com/office/drawing/2014/main" id="{1A61B617-ED8E-4174-95AC-5289C3D257A6}"/>
              </a:ext>
            </a:extLst>
          </p:cNvPr>
          <p:cNvSpPr>
            <a:spLocks noGrp="1"/>
          </p:cNvSpPr>
          <p:nvPr>
            <p:ph type="title"/>
          </p:nvPr>
        </p:nvSpPr>
        <p:spPr>
          <a:xfrm>
            <a:off x="473075" y="425125"/>
            <a:ext cx="10080000" cy="453413"/>
          </a:xfrm>
          <a:prstGeom prst="rect">
            <a:avLst/>
          </a:prstGeom>
        </p:spPr>
        <p:txBody>
          <a:bodyPr/>
          <a:lstStyle>
            <a:lvl1pPr>
              <a:defRPr sz="2800" b="1" cap="none">
                <a:solidFill>
                  <a:srgbClr val="0C419A"/>
                </a:solidFill>
                <a:latin typeface="Calibri Light" panose="020F0302020204030204" pitchFamily="34" charset="0"/>
                <a:cs typeface="Calibri Light" panose="020F0302020204030204" pitchFamily="34" charset="0"/>
              </a:defRPr>
            </a:lvl1pPr>
          </a:lstStyle>
          <a:p>
            <a:r>
              <a:rPr lang="fr-FR"/>
              <a:t>Modifiez le style du titre</a:t>
            </a:r>
          </a:p>
        </p:txBody>
      </p:sp>
    </p:spTree>
    <p:extLst>
      <p:ext uri="{BB962C8B-B14F-4D97-AF65-F5344CB8AC3E}">
        <p14:creationId xmlns:p14="http://schemas.microsoft.com/office/powerpoint/2010/main" val="1653185049"/>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xfrm>
            <a:off x="498660" y="494778"/>
            <a:ext cx="11196000" cy="1114817"/>
          </a:xfrm>
          <a:prstGeom prst="rect">
            <a:avLst/>
          </a:prstGeom>
          <a:solidFill>
            <a:schemeClr val="tx2"/>
          </a:solidFill>
        </p:spPr>
        <p:txBody>
          <a:bodyPr/>
          <a:lstStyle/>
          <a:p>
            <a:r>
              <a:rPr lang="fr-FR"/>
              <a:t>Cliquez pour ajouter un titre</a:t>
            </a:r>
          </a:p>
        </p:txBody>
      </p:sp>
    </p:spTree>
    <p:extLst>
      <p:ext uri="{BB962C8B-B14F-4D97-AF65-F5344CB8AC3E}">
        <p14:creationId xmlns:p14="http://schemas.microsoft.com/office/powerpoint/2010/main" val="16982401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rgbClr val="2A9CA9"/>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t>22/05/2023</a:t>
            </a:fld>
            <a:endParaRPr lang="fr-FR" dirty="0"/>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1728399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xfrm>
            <a:off x="498660" y="494778"/>
            <a:ext cx="11196000" cy="1114817"/>
          </a:xfrm>
          <a:prstGeom prst="rect">
            <a:avLst/>
          </a:prstGeom>
          <a:solidFill>
            <a:schemeClr val="accent1"/>
          </a:solidFill>
        </p:spPr>
        <p:txBody>
          <a:bodyPr/>
          <a:lstStyle/>
          <a:p>
            <a:r>
              <a:rPr lang="fr-FR"/>
              <a:t>Cliquez pour ajouter un titre</a:t>
            </a:r>
          </a:p>
        </p:txBody>
      </p:sp>
    </p:spTree>
    <p:extLst>
      <p:ext uri="{BB962C8B-B14F-4D97-AF65-F5344CB8AC3E}">
        <p14:creationId xmlns:p14="http://schemas.microsoft.com/office/powerpoint/2010/main" val="33756631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xfrm>
            <a:off x="498660" y="494778"/>
            <a:ext cx="11196000" cy="1114817"/>
          </a:xfrm>
          <a:prstGeom prst="rect">
            <a:avLst/>
          </a:prstGeom>
          <a:solidFill>
            <a:schemeClr val="accent2"/>
          </a:solidFill>
        </p:spPr>
        <p:txBody>
          <a:bodyPr/>
          <a:lstStyle/>
          <a:p>
            <a:r>
              <a:rPr lang="fr-FR"/>
              <a:t>Cliquez pour ajouter un titre</a:t>
            </a:r>
          </a:p>
        </p:txBody>
      </p:sp>
    </p:spTree>
    <p:extLst>
      <p:ext uri="{BB962C8B-B14F-4D97-AF65-F5344CB8AC3E}">
        <p14:creationId xmlns:p14="http://schemas.microsoft.com/office/powerpoint/2010/main" val="89262532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xfrm>
            <a:off x="498660" y="494778"/>
            <a:ext cx="11196000" cy="1114817"/>
          </a:xfrm>
          <a:prstGeom prst="rect">
            <a:avLst/>
          </a:prstGeom>
          <a:solidFill>
            <a:schemeClr val="accent4"/>
          </a:solidFill>
        </p:spPr>
        <p:txBody>
          <a:bodyPr/>
          <a:lstStyle/>
          <a:p>
            <a:r>
              <a:rPr lang="fr-FR"/>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Tree>
    <p:extLst>
      <p:ext uri="{BB962C8B-B14F-4D97-AF65-F5344CB8AC3E}">
        <p14:creationId xmlns:p14="http://schemas.microsoft.com/office/powerpoint/2010/main" val="234913181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Tree>
    <p:extLst>
      <p:ext uri="{BB962C8B-B14F-4D97-AF65-F5344CB8AC3E}">
        <p14:creationId xmlns:p14="http://schemas.microsoft.com/office/powerpoint/2010/main" val="36772235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tx2"/>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Tree>
    <p:extLst>
      <p:ext uri="{BB962C8B-B14F-4D97-AF65-F5344CB8AC3E}">
        <p14:creationId xmlns:p14="http://schemas.microsoft.com/office/powerpoint/2010/main" val="376614457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1"/>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Tree>
    <p:extLst>
      <p:ext uri="{BB962C8B-B14F-4D97-AF65-F5344CB8AC3E}">
        <p14:creationId xmlns:p14="http://schemas.microsoft.com/office/powerpoint/2010/main" val="32713256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2"/>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endParaRPr lang="fr-FR"/>
          </a:p>
        </p:txBody>
      </p:sp>
    </p:spTree>
    <p:extLst>
      <p:ext uri="{BB962C8B-B14F-4D97-AF65-F5344CB8AC3E}">
        <p14:creationId xmlns:p14="http://schemas.microsoft.com/office/powerpoint/2010/main" val="16610434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14177163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25282220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tx2"/>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241655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1673771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1"/>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57887793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2"/>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302162248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4"/>
          </a:solidFill>
        </p:spPr>
        <p:txBody>
          <a:bodyPr/>
          <a:lstStyle/>
          <a:p>
            <a:r>
              <a:rPr lang="fr-FR"/>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a:t>Cliquez pour insérer un élément</a:t>
            </a:r>
          </a:p>
        </p:txBody>
      </p:sp>
    </p:spTree>
    <p:extLst>
      <p:ext uri="{BB962C8B-B14F-4D97-AF65-F5344CB8AC3E}">
        <p14:creationId xmlns:p14="http://schemas.microsoft.com/office/powerpoint/2010/main" val="32453422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p:spPr>
        <p:txBody>
          <a:bodyPr/>
          <a:lstStyle/>
          <a:p>
            <a:r>
              <a:rPr lang="fr-FR"/>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Cliquez pour insérer un élément</a:t>
            </a:r>
          </a:p>
        </p:txBody>
      </p:sp>
    </p:spTree>
    <p:extLst>
      <p:ext uri="{BB962C8B-B14F-4D97-AF65-F5344CB8AC3E}">
        <p14:creationId xmlns:p14="http://schemas.microsoft.com/office/powerpoint/2010/main" val="205788709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tx2"/>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8207188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1"/>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116771394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2"/>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3209720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xfrm>
            <a:off x="498660" y="494778"/>
            <a:ext cx="11196000" cy="1114817"/>
          </a:xfrm>
          <a:prstGeom prst="rect">
            <a:avLst/>
          </a:prstGeom>
          <a:solidFill>
            <a:schemeClr val="accent4"/>
          </a:solidFill>
        </p:spPr>
        <p:txBody>
          <a:bodyPr/>
          <a:lstStyle/>
          <a:p>
            <a:r>
              <a:rPr lang="fr-FR"/>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a:t>Cliquez pour ajouter du texte</a:t>
            </a:r>
          </a:p>
        </p:txBody>
      </p:sp>
    </p:spTree>
    <p:extLst>
      <p:ext uri="{BB962C8B-B14F-4D97-AF65-F5344CB8AC3E}">
        <p14:creationId xmlns:p14="http://schemas.microsoft.com/office/powerpoint/2010/main" val="97670868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a:xfrm>
            <a:off x="395469" y="6229647"/>
            <a:ext cx="720000" cy="288000"/>
          </a:xfrm>
          <a:prstGeom prst="rect">
            <a:avLst/>
          </a:prstGeom>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a:t>Cliquez pour ajouter du texte</a:t>
            </a:r>
          </a:p>
        </p:txBody>
      </p:sp>
    </p:spTree>
    <p:extLst>
      <p:ext uri="{BB962C8B-B14F-4D97-AF65-F5344CB8AC3E}">
        <p14:creationId xmlns:p14="http://schemas.microsoft.com/office/powerpoint/2010/main" val="345730549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cSld name="Titre et contenu">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706964"/>
          </a:xfrm>
          <a:prstGeom prst="rect">
            <a:avLst/>
          </a:prstGeom>
        </p:spPr>
        <p:txBody>
          <a:bodyPr/>
          <a:lstStyle>
            <a:lvl1pPr>
              <a:defRPr>
                <a:solidFill>
                  <a:schemeClr val="bg1"/>
                </a:solidFill>
              </a:defRPr>
            </a:lvl1pPr>
          </a:lstStyle>
          <a:p>
            <a:r>
              <a:rPr lang="fr-FR"/>
              <a:t>Modifiez le style du titre</a:t>
            </a:r>
            <a:endParaRPr lang="en-US"/>
          </a:p>
        </p:txBody>
      </p:sp>
      <p:sp>
        <p:nvSpPr>
          <p:cNvPr id="3" name="Content Placeholder 2"/>
          <p:cNvSpPr>
            <a:spLocks noGrp="1"/>
          </p:cNvSpPr>
          <p:nvPr>
            <p:ph idx="1"/>
          </p:nvPr>
        </p:nvSpPr>
        <p:spPr>
          <a:xfrm>
            <a:off x="1154954" y="2603500"/>
            <a:ext cx="8825659" cy="34163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a:xfrm>
            <a:off x="476250" y="6391838"/>
            <a:ext cx="11167453" cy="304799"/>
          </a:xfrm>
        </p:spPr>
        <p:txBody>
          <a:bodyPr/>
          <a:lstStyle/>
          <a:p>
            <a:r>
              <a:rPr lang="fr-FR" dirty="0"/>
              <a:t>11/05/2022</a:t>
            </a:r>
          </a:p>
        </p:txBody>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8F602E6-4D9D-42E9-B849-2FB7AAFA31EC}" type="slidenum">
              <a:rPr lang="fr-FR" smtClean="0"/>
              <a:t>‹N°›</a:t>
            </a:fld>
            <a:endParaRPr lang="fr-FR" dirty="0"/>
          </a:p>
        </p:txBody>
      </p:sp>
    </p:spTree>
    <p:extLst>
      <p:ext uri="{BB962C8B-B14F-4D97-AF65-F5344CB8AC3E}">
        <p14:creationId xmlns:p14="http://schemas.microsoft.com/office/powerpoint/2010/main" val="50879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rgbClr val="2A9CA9"/>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561984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userDrawn="1">
  <p:cSld name="2_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t>22/05/2023</a:t>
            </a:fld>
            <a:endParaRPr lang="fr-FR" dirty="0"/>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pic>
        <p:nvPicPr>
          <p:cNvPr id="14" name="Picture 6">
            <a:extLst>
              <a:ext uri="{FF2B5EF4-FFF2-40B4-BE49-F238E27FC236}">
                <a16:creationId xmlns:a16="http://schemas.microsoft.com/office/drawing/2014/main" id="{8F5ACDA2-FC75-4399-A724-6214615D105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87464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5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a:xfrm>
            <a:off x="395469" y="6229647"/>
            <a:ext cx="720000" cy="288000"/>
          </a:xfrm>
          <a:prstGeom prst="rect">
            <a:avLst/>
          </a:prstGeom>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xfrm>
            <a:off x="498660" y="494778"/>
            <a:ext cx="11196000" cy="1114817"/>
          </a:xfrm>
          <a:prstGeom prst="rect">
            <a:avLst/>
          </a:prstGeom>
        </p:spPr>
        <p:txBody>
          <a:bodyPr/>
          <a:lstStyle/>
          <a:p>
            <a:r>
              <a:rPr lang="fr-FR"/>
              <a:t>Cliquez pour ajouter un titre</a:t>
            </a:r>
          </a:p>
        </p:txBody>
      </p:sp>
    </p:spTree>
    <p:extLst>
      <p:ext uri="{BB962C8B-B14F-4D97-AF65-F5344CB8AC3E}">
        <p14:creationId xmlns:p14="http://schemas.microsoft.com/office/powerpoint/2010/main" val="4291296379"/>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10" name="Picture 6">
            <a:extLst>
              <a:ext uri="{FF2B5EF4-FFF2-40B4-BE49-F238E27FC236}">
                <a16:creationId xmlns:a16="http://schemas.microsoft.com/office/drawing/2014/main" id="{F29FD38D-2FA1-4F09-8AD1-8D7CF3ED08E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6795274"/>
      </p:ext>
    </p:extLst>
  </p:cSld>
  <p:clrMapOvr>
    <a:masterClrMapping/>
  </p:clrMapOvr>
  <p:extLst>
    <p:ext uri="{DCECCB84-F9BA-43D5-87BE-67443E8EF086}">
      <p15:sldGuideLst xmlns:p15="http://schemas.microsoft.com/office/powerpoint/2012/main"/>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a:t>Cliquez pour ajouter du texte (nom de l’entité émettrice)</a:t>
            </a:r>
          </a:p>
        </p:txBody>
      </p:sp>
      <p:pic>
        <p:nvPicPr>
          <p:cNvPr id="11" name="Picture 6">
            <a:extLst>
              <a:ext uri="{FF2B5EF4-FFF2-40B4-BE49-F238E27FC236}">
                <a16:creationId xmlns:a16="http://schemas.microsoft.com/office/drawing/2014/main" id="{66E2E0DF-17C4-4CDE-B40F-FCE3530A72C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36002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pic>
        <p:nvPicPr>
          <p:cNvPr id="14" name="Picture 6">
            <a:extLst>
              <a:ext uri="{FF2B5EF4-FFF2-40B4-BE49-F238E27FC236}">
                <a16:creationId xmlns:a16="http://schemas.microsoft.com/office/drawing/2014/main" id="{8F5ACDA2-FC75-4399-A724-6214615D1058}"/>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097724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endParaRPr lang="fr-FR" dirty="0">
              <a:solidFill>
                <a:srgbClr val="0C419A"/>
              </a:solidFill>
            </a:endParaRP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a:t>Cliquez pour ajouter du texte</a:t>
            </a:r>
          </a:p>
        </p:txBody>
      </p:sp>
      <p:pic>
        <p:nvPicPr>
          <p:cNvPr id="11" name="Picture 6">
            <a:extLst>
              <a:ext uri="{FF2B5EF4-FFF2-40B4-BE49-F238E27FC236}">
                <a16:creationId xmlns:a16="http://schemas.microsoft.com/office/drawing/2014/main" id="{749F3865-CE2C-4278-853A-F3A4D5277090}"/>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3283225"/>
      </p:ext>
    </p:extLst>
  </p:cSld>
  <p:clrMapOvr>
    <a:masterClrMapping/>
  </p:clrMapOvr>
  <p:extLst>
    <p:ext uri="{DCECCB84-F9BA-43D5-87BE-67443E8EF086}">
      <p15:sldGuideLst xmlns:p15="http://schemas.microsoft.com/office/powerpoint/2012/main"/>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rgbClr val="2A9CA9"/>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pic>
        <p:nvPicPr>
          <p:cNvPr id="12" name="Picture 6">
            <a:extLst>
              <a:ext uri="{FF2B5EF4-FFF2-40B4-BE49-F238E27FC236}">
                <a16:creationId xmlns:a16="http://schemas.microsoft.com/office/drawing/2014/main" id="{92C81616-22AB-44FD-AB43-9ECBC4BA342A}"/>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7962" y="5597786"/>
            <a:ext cx="1268644" cy="79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538214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rgbClr val="2A9CA9"/>
          </a:solidFill>
        </p:spPr>
        <p:txBody>
          <a:bodyPr lIns="251999" tIns="270000" rIns="90000" bIns="46800" anchor="t">
            <a:normAutofit/>
          </a:bodyPr>
          <a:lstStyle>
            <a:lvl1pPr algn="l">
              <a:lnSpc>
                <a:spcPct val="120000"/>
              </a:lnSpc>
              <a:spcAft>
                <a:spcPts val="0"/>
              </a:spcAft>
              <a:defRPr sz="4100"/>
            </a:lvl1pPr>
          </a:lstStyle>
          <a:p>
            <a:r>
              <a:rPr lang="fr-FR"/>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a:t>Cliquez pour ajouter du texte (nom de l’entité émettrice)</a:t>
            </a:r>
          </a:p>
          <a:p>
            <a:pPr lvl="0"/>
            <a:endParaRPr lang="fr-FR"/>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271771771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89599110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rgbClr val="2A9CA9"/>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9442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rgbClr val="E87C54"/>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9906261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rgbClr val="E87C54"/>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98538915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rgbClr val="E73083"/>
          </a:solidFill>
        </p:spPr>
        <p:txBody>
          <a:bodyPr lIns="396000" tIns="180000">
            <a:normAutofit/>
          </a:bodyPr>
          <a:lstStyle>
            <a:lvl1pPr algn="l">
              <a:defRPr sz="2500"/>
            </a:lvl1pPr>
          </a:lstStyle>
          <a:p>
            <a:r>
              <a:rPr lang="fr-FR"/>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35083847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83563344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2A9CA9"/>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17755706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87C54"/>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75585576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73083"/>
          </a:solidFill>
        </p:spPr>
        <p:txBody>
          <a:bodyPr/>
          <a:lstStyle>
            <a:lvl1pPr marL="0" indent="0">
              <a:buNone/>
              <a:defRPr/>
            </a:lvl1pPr>
          </a:lstStyle>
          <a:p>
            <a:pPr lvl="0"/>
            <a:r>
              <a:rPr lang="fr-FR"/>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172170846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414093838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2A9CA9"/>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53407515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87C54"/>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339835583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rgbClr val="E73083"/>
          </a:solidFill>
        </p:spPr>
        <p:txBody>
          <a:bodyPr/>
          <a:lstStyle>
            <a:lvl1pPr marL="0" indent="0">
              <a:buNone/>
              <a:defRPr/>
            </a:lvl1pPr>
          </a:lstStyle>
          <a:p>
            <a:pPr lvl="0"/>
            <a:r>
              <a:rPr lang="fr-FR"/>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a:t>TITRE DE LA SOUS-PARTIE SUR PLUSIEURS LIGNES</a:t>
            </a:r>
          </a:p>
          <a:p>
            <a:pPr lvl="0"/>
            <a:endParaRPr lang="fr-FR"/>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a:t> </a:t>
            </a:r>
          </a:p>
        </p:txBody>
      </p:sp>
    </p:spTree>
    <p:extLst>
      <p:ext uri="{BB962C8B-B14F-4D97-AF65-F5344CB8AC3E}">
        <p14:creationId xmlns:p14="http://schemas.microsoft.com/office/powerpoint/2010/main" val="282984010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slideLayout" Target="../slideLayouts/slideLayout62.xml"/><Relationship Id="rId39" Type="http://schemas.openxmlformats.org/officeDocument/2006/relationships/slideLayout" Target="../slideLayouts/slideLayout75.xml"/><Relationship Id="rId21" Type="http://schemas.openxmlformats.org/officeDocument/2006/relationships/slideLayout" Target="../slideLayouts/slideLayout57.xml"/><Relationship Id="rId34" Type="http://schemas.openxmlformats.org/officeDocument/2006/relationships/slideLayout" Target="../slideLayouts/slideLayout70.xml"/><Relationship Id="rId42" Type="http://schemas.openxmlformats.org/officeDocument/2006/relationships/slideLayout" Target="../slideLayouts/slideLayout78.xml"/><Relationship Id="rId47" Type="http://schemas.openxmlformats.org/officeDocument/2006/relationships/image" Target="../media/image1.png"/><Relationship Id="rId7" Type="http://schemas.openxmlformats.org/officeDocument/2006/relationships/slideLayout" Target="../slideLayouts/slideLayout4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9" Type="http://schemas.openxmlformats.org/officeDocument/2006/relationships/slideLayout" Target="../slideLayouts/slideLayout65.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32" Type="http://schemas.openxmlformats.org/officeDocument/2006/relationships/slideLayout" Target="../slideLayouts/slideLayout68.xml"/><Relationship Id="rId37" Type="http://schemas.openxmlformats.org/officeDocument/2006/relationships/slideLayout" Target="../slideLayouts/slideLayout73.xml"/><Relationship Id="rId40" Type="http://schemas.openxmlformats.org/officeDocument/2006/relationships/slideLayout" Target="../slideLayouts/slideLayout76.xml"/><Relationship Id="rId45" Type="http://schemas.openxmlformats.org/officeDocument/2006/relationships/slideLayout" Target="../slideLayouts/slideLayout81.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28" Type="http://schemas.openxmlformats.org/officeDocument/2006/relationships/slideLayout" Target="../slideLayouts/slideLayout64.xml"/><Relationship Id="rId36" Type="http://schemas.openxmlformats.org/officeDocument/2006/relationships/slideLayout" Target="../slideLayouts/slideLayout72.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31" Type="http://schemas.openxmlformats.org/officeDocument/2006/relationships/slideLayout" Target="../slideLayouts/slideLayout67.xml"/><Relationship Id="rId44" Type="http://schemas.openxmlformats.org/officeDocument/2006/relationships/slideLayout" Target="../slideLayouts/slideLayout80.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 Id="rId27" Type="http://schemas.openxmlformats.org/officeDocument/2006/relationships/slideLayout" Target="../slideLayouts/slideLayout63.xml"/><Relationship Id="rId30" Type="http://schemas.openxmlformats.org/officeDocument/2006/relationships/slideLayout" Target="../slideLayouts/slideLayout66.xml"/><Relationship Id="rId35" Type="http://schemas.openxmlformats.org/officeDocument/2006/relationships/slideLayout" Target="../slideLayouts/slideLayout71.xml"/><Relationship Id="rId43" Type="http://schemas.openxmlformats.org/officeDocument/2006/relationships/slideLayout" Target="../slideLayouts/slideLayout79.xml"/><Relationship Id="rId8" Type="http://schemas.openxmlformats.org/officeDocument/2006/relationships/slideLayout" Target="../slideLayouts/slideLayout44.xml"/><Relationship Id="rId3" Type="http://schemas.openxmlformats.org/officeDocument/2006/relationships/slideLayout" Target="../slideLayouts/slideLayout39.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33" Type="http://schemas.openxmlformats.org/officeDocument/2006/relationships/slideLayout" Target="../slideLayouts/slideLayout69.xml"/><Relationship Id="rId38" Type="http://schemas.openxmlformats.org/officeDocument/2006/relationships/slideLayout" Target="../slideLayouts/slideLayout74.xml"/><Relationship Id="rId46" Type="http://schemas.openxmlformats.org/officeDocument/2006/relationships/theme" Target="../theme/theme2.xml"/><Relationship Id="rId20" Type="http://schemas.openxmlformats.org/officeDocument/2006/relationships/slideLayout" Target="../slideLayouts/slideLayout56.xml"/><Relationship Id="rId41" Type="http://schemas.openxmlformats.org/officeDocument/2006/relationships/slideLayout" Target="../slideLayouts/slideLayout77.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4.xml"/><Relationship Id="rId18" Type="http://schemas.openxmlformats.org/officeDocument/2006/relationships/slideLayout" Target="../slideLayouts/slideLayout99.xml"/><Relationship Id="rId26" Type="http://schemas.openxmlformats.org/officeDocument/2006/relationships/slideLayout" Target="../slideLayouts/slideLayout107.xml"/><Relationship Id="rId39" Type="http://schemas.openxmlformats.org/officeDocument/2006/relationships/image" Target="../media/image1.png"/><Relationship Id="rId21" Type="http://schemas.openxmlformats.org/officeDocument/2006/relationships/slideLayout" Target="../slideLayouts/slideLayout102.xml"/><Relationship Id="rId34" Type="http://schemas.openxmlformats.org/officeDocument/2006/relationships/slideLayout" Target="../slideLayouts/slideLayout115.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slideLayout" Target="../slideLayouts/slideLayout98.xml"/><Relationship Id="rId25" Type="http://schemas.openxmlformats.org/officeDocument/2006/relationships/slideLayout" Target="../slideLayouts/slideLayout106.xml"/><Relationship Id="rId33" Type="http://schemas.openxmlformats.org/officeDocument/2006/relationships/slideLayout" Target="../slideLayouts/slideLayout114.xml"/><Relationship Id="rId38" Type="http://schemas.openxmlformats.org/officeDocument/2006/relationships/theme" Target="../theme/theme3.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20" Type="http://schemas.openxmlformats.org/officeDocument/2006/relationships/slideLayout" Target="../slideLayouts/slideLayout101.xml"/><Relationship Id="rId29" Type="http://schemas.openxmlformats.org/officeDocument/2006/relationships/slideLayout" Target="../slideLayouts/slideLayout110.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24" Type="http://schemas.openxmlformats.org/officeDocument/2006/relationships/slideLayout" Target="../slideLayouts/slideLayout105.xml"/><Relationship Id="rId32" Type="http://schemas.openxmlformats.org/officeDocument/2006/relationships/slideLayout" Target="../slideLayouts/slideLayout113.xml"/><Relationship Id="rId37" Type="http://schemas.openxmlformats.org/officeDocument/2006/relationships/slideLayout" Target="../slideLayouts/slideLayout118.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23" Type="http://schemas.openxmlformats.org/officeDocument/2006/relationships/slideLayout" Target="../slideLayouts/slideLayout104.xml"/><Relationship Id="rId28" Type="http://schemas.openxmlformats.org/officeDocument/2006/relationships/slideLayout" Target="../slideLayouts/slideLayout109.xml"/><Relationship Id="rId36" Type="http://schemas.openxmlformats.org/officeDocument/2006/relationships/slideLayout" Target="../slideLayouts/slideLayout117.xml"/><Relationship Id="rId10" Type="http://schemas.openxmlformats.org/officeDocument/2006/relationships/slideLayout" Target="../slideLayouts/slideLayout91.xml"/><Relationship Id="rId19" Type="http://schemas.openxmlformats.org/officeDocument/2006/relationships/slideLayout" Target="../slideLayouts/slideLayout100.xml"/><Relationship Id="rId31" Type="http://schemas.openxmlformats.org/officeDocument/2006/relationships/slideLayout" Target="../slideLayouts/slideLayout112.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 Id="rId22" Type="http://schemas.openxmlformats.org/officeDocument/2006/relationships/slideLayout" Target="../slideLayouts/slideLayout103.xml"/><Relationship Id="rId27" Type="http://schemas.openxmlformats.org/officeDocument/2006/relationships/slideLayout" Target="../slideLayouts/slideLayout108.xml"/><Relationship Id="rId30" Type="http://schemas.openxmlformats.org/officeDocument/2006/relationships/slideLayout" Target="../slideLayouts/slideLayout111.xml"/><Relationship Id="rId35" Type="http://schemas.openxmlformats.org/officeDocument/2006/relationships/slideLayout" Target="../slideLayouts/slideLayout116.xml"/><Relationship Id="rId8" Type="http://schemas.openxmlformats.org/officeDocument/2006/relationships/slideLayout" Target="../slideLayouts/slideLayout89.xml"/><Relationship Id="rId3"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38"/>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t>22/05/2023</a:t>
            </a:fld>
            <a:endParaRPr lang="fr-FR" dirty="0"/>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pPr/>
              <a:t>‹N°›</a:t>
            </a:fld>
            <a:endParaRPr lang="fr-FR" dirty="0"/>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3"/>
            <a:endParaRPr lang="fr-FR"/>
          </a:p>
          <a:p>
            <a:pPr lvl="4"/>
            <a:endParaRPr lang="fr-FR"/>
          </a:p>
        </p:txBody>
      </p:sp>
    </p:spTree>
    <p:extLst>
      <p:ext uri="{BB962C8B-B14F-4D97-AF65-F5344CB8AC3E}">
        <p14:creationId xmlns:p14="http://schemas.microsoft.com/office/powerpoint/2010/main" val="223165451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35" r:id="rId4"/>
    <p:sldLayoutId id="2147483736" r:id="rId5"/>
    <p:sldLayoutId id="2147483737" r:id="rId6"/>
    <p:sldLayoutId id="2147483704" r:id="rId7"/>
    <p:sldLayoutId id="2147483705" r:id="rId8"/>
    <p:sldLayoutId id="2147483706" r:id="rId9"/>
    <p:sldLayoutId id="2147483707" r:id="rId10"/>
    <p:sldLayoutId id="2147483709" r:id="rId11"/>
    <p:sldLayoutId id="2147483710" r:id="rId12"/>
    <p:sldLayoutId id="2147483711" r:id="rId13"/>
    <p:sldLayoutId id="2147483712" r:id="rId14"/>
    <p:sldLayoutId id="2147483741" r:id="rId15"/>
    <p:sldLayoutId id="2147483742" r:id="rId16"/>
    <p:sldLayoutId id="2147483743" r:id="rId17"/>
    <p:sldLayoutId id="2147483744" r:id="rId18"/>
    <p:sldLayoutId id="2147483714" r:id="rId19"/>
    <p:sldLayoutId id="2147483715" r:id="rId20"/>
    <p:sldLayoutId id="2147483716" r:id="rId21"/>
    <p:sldLayoutId id="2147483717" r:id="rId22"/>
    <p:sldLayoutId id="2147483719" r:id="rId23"/>
    <p:sldLayoutId id="2147483720" r:id="rId24"/>
    <p:sldLayoutId id="2147483721" r:id="rId25"/>
    <p:sldLayoutId id="2147483722" r:id="rId26"/>
    <p:sldLayoutId id="2147483723" r:id="rId27"/>
    <p:sldLayoutId id="2147483724" r:id="rId28"/>
    <p:sldLayoutId id="2147483725" r:id="rId29"/>
    <p:sldLayoutId id="2147483726" r:id="rId30"/>
    <p:sldLayoutId id="2147483727" r:id="rId31"/>
    <p:sldLayoutId id="2147483729" r:id="rId32"/>
    <p:sldLayoutId id="2147483730" r:id="rId33"/>
    <p:sldLayoutId id="2147483731" r:id="rId34"/>
    <p:sldLayoutId id="2147483732" r:id="rId35"/>
    <p:sldLayoutId id="2147483734" r:id="rId36"/>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userDrawn="1"/>
        </p:nvPicPr>
        <p:blipFill>
          <a:blip r:embed="rId47"/>
          <a:stretch>
            <a:fillRect/>
          </a:stretch>
        </p:blipFill>
        <p:spPr>
          <a:xfrm>
            <a:off x="10457000" y="6045646"/>
            <a:ext cx="1625223" cy="743907"/>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endParaRPr lang="fr-FR" dirty="0">
              <a:solidFill>
                <a:srgbClr val="0C419A"/>
              </a:solidFill>
            </a:endParaRP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3"/>
            <a:endParaRPr lang="fr-FR"/>
          </a:p>
          <a:p>
            <a:pPr lvl="4"/>
            <a:endParaRPr lang="fr-FR"/>
          </a:p>
        </p:txBody>
      </p:sp>
    </p:spTree>
    <p:extLst>
      <p:ext uri="{BB962C8B-B14F-4D97-AF65-F5344CB8AC3E}">
        <p14:creationId xmlns:p14="http://schemas.microsoft.com/office/powerpoint/2010/main" val="94335315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 id="2147483776" r:id="rId31"/>
    <p:sldLayoutId id="2147483777" r:id="rId32"/>
    <p:sldLayoutId id="2147483778" r:id="rId33"/>
    <p:sldLayoutId id="2147483779" r:id="rId34"/>
    <p:sldLayoutId id="2147483780" r:id="rId35"/>
    <p:sldLayoutId id="2147483781" r:id="rId36"/>
    <p:sldLayoutId id="2147483782" r:id="rId37"/>
    <p:sldLayoutId id="2147483783" r:id="rId38"/>
    <p:sldLayoutId id="2147483784" r:id="rId39"/>
    <p:sldLayoutId id="2147483785" r:id="rId40"/>
    <p:sldLayoutId id="2147483786" r:id="rId41"/>
    <p:sldLayoutId id="2147483787" r:id="rId42"/>
    <p:sldLayoutId id="2147483789" r:id="rId43"/>
    <p:sldLayoutId id="2147483790" r:id="rId44"/>
    <p:sldLayoutId id="2147483830" r:id="rId45"/>
  </p:sldLayoutIdLst>
  <p:hf hdr="0" ftr="0" dt="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39"/>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latin typeface="Arial" panose="020B0604020202020204" pitchFamily="34" charset="0"/>
              </a:defRPr>
            </a:lvl1pPr>
          </a:lstStyle>
          <a:p>
            <a:pPr eaLnBrk="0" fontAlgn="base" hangingPunct="0">
              <a:spcBef>
                <a:spcPct val="0"/>
              </a:spcBef>
              <a:spcAft>
                <a:spcPct val="0"/>
              </a:spcAft>
            </a:pPr>
            <a:endParaRPr lang="fr-FR" dirty="0">
              <a:solidFill>
                <a:srgbClr val="0C419A"/>
              </a:solidFill>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latin typeface="Arial" panose="020B0604020202020204" pitchFamily="34" charset="0"/>
              </a:defRPr>
            </a:lvl1pPr>
          </a:lstStyle>
          <a:p>
            <a:pPr eaLnBrk="0" fontAlgn="base" hangingPunct="0">
              <a:spcBef>
                <a:spcPct val="0"/>
              </a:spcBef>
              <a:spcAft>
                <a:spcPct val="0"/>
              </a:spcAft>
            </a:pPr>
            <a:fld id="{975A587B-5814-4D9B-9598-FE9CB954CB01}" type="slidenum">
              <a:rPr lang="fr-FR" smtClean="0">
                <a:solidFill>
                  <a:srgbClr val="0C419A"/>
                </a:solidFill>
                <a:cs typeface="Arial" panose="020B0604020202020204" pitchFamily="34" charset="0"/>
              </a:rPr>
              <a:pPr eaLnBrk="0" fontAlgn="base" hangingPunct="0">
                <a:spcBef>
                  <a:spcPct val="0"/>
                </a:spcBef>
                <a:spcAft>
                  <a:spcPct val="0"/>
                </a:spcAft>
              </a:pPr>
              <a:t>‹N°›</a:t>
            </a:fld>
            <a:endParaRPr lang="fr-FR" dirty="0">
              <a:solidFill>
                <a:srgbClr val="0C419A"/>
              </a:solidFill>
              <a:cs typeface="Arial" panose="020B0604020202020204" pitchFamily="34" charset="0"/>
            </a:endParaRPr>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3"/>
            <a:endParaRPr lang="fr-FR"/>
          </a:p>
          <a:p>
            <a:pPr lvl="4"/>
            <a:endParaRPr lang="fr-FR"/>
          </a:p>
        </p:txBody>
      </p:sp>
    </p:spTree>
    <p:extLst>
      <p:ext uri="{BB962C8B-B14F-4D97-AF65-F5344CB8AC3E}">
        <p14:creationId xmlns:p14="http://schemas.microsoft.com/office/powerpoint/2010/main" val="352696377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 id="2147483810" r:id="rId18"/>
    <p:sldLayoutId id="2147483811" r:id="rId19"/>
    <p:sldLayoutId id="2147483812" r:id="rId20"/>
    <p:sldLayoutId id="2147483813" r:id="rId21"/>
    <p:sldLayoutId id="2147483814" r:id="rId22"/>
    <p:sldLayoutId id="2147483815" r:id="rId23"/>
    <p:sldLayoutId id="2147483816" r:id="rId24"/>
    <p:sldLayoutId id="2147483817" r:id="rId25"/>
    <p:sldLayoutId id="2147483818" r:id="rId26"/>
    <p:sldLayoutId id="2147483819" r:id="rId27"/>
    <p:sldLayoutId id="2147483820" r:id="rId28"/>
    <p:sldLayoutId id="2147483821" r:id="rId29"/>
    <p:sldLayoutId id="2147483822" r:id="rId30"/>
    <p:sldLayoutId id="2147483823" r:id="rId31"/>
    <p:sldLayoutId id="2147483824" r:id="rId32"/>
    <p:sldLayoutId id="2147483825" r:id="rId33"/>
    <p:sldLayoutId id="2147483826" r:id="rId34"/>
    <p:sldLayoutId id="2147483827" r:id="rId35"/>
    <p:sldLayoutId id="2147483828" r:id="rId36"/>
    <p:sldLayoutId id="2147483829" r:id="rId37"/>
  </p:sldLayoutIdLst>
  <p:hf hdr="0" ftr="0" dt="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80.xml"/><Relationship Id="rId7" Type="http://schemas.openxmlformats.org/officeDocument/2006/relationships/image" Target="../media/image9.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2.bin"/><Relationship Id="rId10" Type="http://schemas.openxmlformats.org/officeDocument/2006/relationships/image" Target="../media/image11.png"/><Relationship Id="rId4" Type="http://schemas.openxmlformats.org/officeDocument/2006/relationships/notesSlide" Target="../notesSlides/notesSlide1.xm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9.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9.png"/><Relationship Id="rId3" Type="http://schemas.openxmlformats.org/officeDocument/2006/relationships/image" Target="../media/image236.svg"/><Relationship Id="rId7" Type="http://schemas.openxmlformats.org/officeDocument/2006/relationships/image" Target="../media/image15.png"/><Relationship Id="rId12" Type="http://schemas.openxmlformats.org/officeDocument/2006/relationships/image" Target="../media/image18.jpeg"/><Relationship Id="rId2" Type="http://schemas.openxmlformats.org/officeDocument/2006/relationships/image" Target="../media/image12.png"/><Relationship Id="rId1" Type="http://schemas.openxmlformats.org/officeDocument/2006/relationships/slideLayout" Target="../slideLayouts/slideLayout79.xml"/><Relationship Id="rId6" Type="http://schemas.openxmlformats.org/officeDocument/2006/relationships/image" Target="../media/image14.png"/><Relationship Id="rId11" Type="http://schemas.openxmlformats.org/officeDocument/2006/relationships/image" Target="../media/image244.svg"/><Relationship Id="rId5" Type="http://schemas.openxmlformats.org/officeDocument/2006/relationships/image" Target="../media/image238.svg"/><Relationship Id="rId15" Type="http://schemas.microsoft.com/office/2007/relationships/hdphoto" Target="../media/hdphoto1.wdp"/><Relationship Id="rId10" Type="http://schemas.openxmlformats.org/officeDocument/2006/relationships/image" Target="../media/image17.png"/><Relationship Id="rId4" Type="http://schemas.openxmlformats.org/officeDocument/2006/relationships/image" Target="../media/image13.png"/><Relationship Id="rId9" Type="http://schemas.openxmlformats.org/officeDocument/2006/relationships/image" Target="../media/image242.svg"/><Relationship Id="rId1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0.png"/><Relationship Id="rId1" Type="http://schemas.openxmlformats.org/officeDocument/2006/relationships/slideLayout" Target="../slideLayouts/slideLayout79.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49.svg"/><Relationship Id="rId7" Type="http://schemas.microsoft.com/office/2007/relationships/hdphoto" Target="../media/hdphoto1.wdp"/><Relationship Id="rId2" Type="http://schemas.openxmlformats.org/officeDocument/2006/relationships/image" Target="../media/image21.png"/><Relationship Id="rId1" Type="http://schemas.openxmlformats.org/officeDocument/2006/relationships/slideLayout" Target="../slideLayouts/slideLayout79.xml"/><Relationship Id="rId6" Type="http://schemas.openxmlformats.org/officeDocument/2006/relationships/image" Target="../media/image9.png"/><Relationship Id="rId5" Type="http://schemas.openxmlformats.org/officeDocument/2006/relationships/image" Target="../media/image251.sv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81.xml"/><Relationship Id="rId6" Type="http://schemas.openxmlformats.org/officeDocument/2006/relationships/image" Target="../media/image25.png"/><Relationship Id="rId5" Type="http://schemas.openxmlformats.org/officeDocument/2006/relationships/hyperlink" Target="https://www.youtube.com/watch?v=5Xznq7Cx-W0" TargetMode="Externa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7FD65FE-BACA-4055-8BD7-650193C0560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06" name="think-cell Slide" r:id="rId5" imgW="498" imgH="499" progId="TCLayout.ActiveDocument.1">
                  <p:embed/>
                </p:oleObj>
              </mc:Choice>
              <mc:Fallback>
                <p:oleObj name="think-cell Slide" r:id="rId5" imgW="498" imgH="499" progId="TCLayout.ActiveDocument.1">
                  <p:embed/>
                  <p:pic>
                    <p:nvPicPr>
                      <p:cNvPr id="7" name="Object 6" hidden="1">
                        <a:extLst>
                          <a:ext uri="{FF2B5EF4-FFF2-40B4-BE49-F238E27FC236}">
                            <a16:creationId xmlns:a16="http://schemas.microsoft.com/office/drawing/2014/main" id="{67FD65FE-BACA-4055-8BD7-650193C0560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ctrTitle"/>
          </p:nvPr>
        </p:nvSpPr>
        <p:spPr/>
        <p:txBody>
          <a:bodyPr vert="horz">
            <a:noAutofit/>
          </a:bodyPr>
          <a:lstStyle/>
          <a:p>
            <a:r>
              <a:rPr lang="fr-FR" sz="4000" dirty="0">
                <a:latin typeface="+mn-lt"/>
              </a:rPr>
              <a:t>Ordonnance numérique</a:t>
            </a:r>
            <a:br>
              <a:rPr lang="fr-FR" sz="4000" dirty="0">
                <a:latin typeface="+mn-lt"/>
              </a:rPr>
            </a:br>
            <a:endParaRPr lang="fr-FR" sz="1600" dirty="0">
              <a:latin typeface="+mn-lt"/>
            </a:endParaRPr>
          </a:p>
        </p:txBody>
      </p:sp>
      <p:sp>
        <p:nvSpPr>
          <p:cNvPr id="4" name="Espace réservé du texte 3"/>
          <p:cNvSpPr>
            <a:spLocks noGrp="1"/>
          </p:cNvSpPr>
          <p:nvPr>
            <p:ph type="body" sz="quarter" idx="12"/>
          </p:nvPr>
        </p:nvSpPr>
        <p:spPr/>
        <p:txBody>
          <a:bodyPr/>
          <a:lstStyle/>
          <a:p>
            <a:r>
              <a:rPr lang="fr-FR" altLang="fr-FR" sz="2400" b="1" dirty="0" smtClean="0">
                <a:cs typeface="Segoe UI" panose="020B0502040204020203" pitchFamily="34" charset="0"/>
              </a:rPr>
              <a:t>23 05 2023</a:t>
            </a:r>
            <a:endParaRPr lang="fr-FR" altLang="fr-FR" sz="2400" b="1" dirty="0">
              <a:cs typeface="Segoe UI" panose="020B0502040204020203" pitchFamily="34" charset="0"/>
            </a:endParaRPr>
          </a:p>
        </p:txBody>
      </p:sp>
      <p:sp>
        <p:nvSpPr>
          <p:cNvPr id="5" name="Espace réservé du texte 4"/>
          <p:cNvSpPr>
            <a:spLocks noGrp="1"/>
          </p:cNvSpPr>
          <p:nvPr>
            <p:ph type="body" sz="quarter" idx="4294967295"/>
          </p:nvPr>
        </p:nvSpPr>
        <p:spPr>
          <a:xfrm>
            <a:off x="506800" y="5957635"/>
            <a:ext cx="11158561" cy="316555"/>
          </a:xfrm>
        </p:spPr>
        <p:txBody>
          <a:bodyPr>
            <a:normAutofit fontScale="77500" lnSpcReduction="20000"/>
          </a:bodyPr>
          <a:lstStyle/>
          <a:p>
            <a:pPr algn="ctr"/>
            <a:r>
              <a:rPr lang="fr-FR" b="1" dirty="0">
                <a:solidFill>
                  <a:schemeClr val="bg1"/>
                </a:solidFill>
              </a:rPr>
              <a:t>DIONIS</a:t>
            </a:r>
          </a:p>
        </p:txBody>
      </p:sp>
      <p:pic>
        <p:nvPicPr>
          <p:cNvPr id="8" name="Picture 7">
            <a:extLst>
              <a:ext uri="{FF2B5EF4-FFF2-40B4-BE49-F238E27FC236}">
                <a16:creationId xmlns:a16="http://schemas.microsoft.com/office/drawing/2014/main" id="{0E1692AB-3EA2-4E9D-AC37-31B0118A21FB}"/>
              </a:ext>
            </a:extLst>
          </p:cNvPr>
          <p:cNvPicPr>
            <a:picLocks noChangeAspect="1" noChangeArrowheads="1"/>
          </p:cNvPicPr>
          <p:nvPr/>
        </p:nvPicPr>
        <p:blipFill rotWithShape="1">
          <a:blip r:embed="rId7">
            <a:extLst>
              <a:ext uri="{BEBA8EAE-BF5A-486C-A8C5-ECC9F3942E4B}">
                <a14:imgProps xmlns:a14="http://schemas.microsoft.com/office/drawing/2010/main">
                  <a14:imgLayer r:embed="rId8">
                    <a14:imgEffect>
                      <a14:backgroundRemoval t="16484" b="82418" l="6584" r="96708">
                        <a14:foregroundMark x1="96708" y1="83516" x2="96708" y2="83516"/>
                        <a14:foregroundMark x1="94239" y1="25275" x2="94239" y2="25275"/>
                        <a14:foregroundMark x1="86008" y1="24176" x2="84774" y2="49451"/>
                        <a14:foregroundMark x1="77778" y1="19780" x2="19342" y2="17582"/>
                        <a14:foregroundMark x1="19342" y1="17582" x2="9877" y2="69231"/>
                        <a14:foregroundMark x1="6584" y1="37363" x2="6584" y2="61538"/>
                      </a14:backgroundRemoval>
                    </a14:imgEffect>
                  </a14:imgLayer>
                </a14:imgProps>
              </a:ext>
              <a:ext uri="{28A0092B-C50C-407E-A947-70E740481C1C}">
                <a14:useLocalDpi xmlns:a14="http://schemas.microsoft.com/office/drawing/2010/main" val="0"/>
              </a:ext>
            </a:extLst>
          </a:blip>
          <a:srcRect l="2025" t="8772" r="85" b="9648"/>
          <a:stretch/>
        </p:blipFill>
        <p:spPr bwMode="auto">
          <a:xfrm>
            <a:off x="5163016" y="4761695"/>
            <a:ext cx="1865967" cy="582333"/>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5" name="Picture 17" descr="Agence du numérique en santé - Home | Facebook">
            <a:extLst>
              <a:ext uri="{FF2B5EF4-FFF2-40B4-BE49-F238E27FC236}">
                <a16:creationId xmlns:a16="http://schemas.microsoft.com/office/drawing/2014/main" id="{9C578045-1931-429E-A26B-3C6D2BB7568D}"/>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9095" t="5348" r="7468" b="16731"/>
          <a:stretch/>
        </p:blipFill>
        <p:spPr bwMode="auto">
          <a:xfrm>
            <a:off x="9137054" y="460142"/>
            <a:ext cx="1135779" cy="1061391"/>
          </a:xfrm>
          <a:prstGeom prst="rect">
            <a:avLst/>
          </a:prstGeom>
          <a:noFill/>
          <a:extLst>
            <a:ext uri="{909E8E84-426E-40DD-AFC4-6F175D3DCCD1}">
              <a14:hiddenFill xmlns:a14="http://schemas.microsoft.com/office/drawing/2010/main">
                <a:solidFill>
                  <a:srgbClr val="FFFFFF"/>
                </a:solidFill>
              </a14:hiddenFill>
            </a:ext>
          </a:extLst>
        </p:spPr>
      </p:pic>
      <p:pic>
        <p:nvPicPr>
          <p:cNvPr id="2069" name="Picture 21" descr="Délégation ministérielle au Numérique en Santé (DNS) | G_NIUS">
            <a:extLst>
              <a:ext uri="{FF2B5EF4-FFF2-40B4-BE49-F238E27FC236}">
                <a16:creationId xmlns:a16="http://schemas.microsoft.com/office/drawing/2014/main" id="{30674231-77EC-4B12-8EB5-77DA818B12FC}"/>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t="23970" b="29624"/>
          <a:stretch/>
        </p:blipFill>
        <p:spPr bwMode="auto">
          <a:xfrm>
            <a:off x="7300108" y="536335"/>
            <a:ext cx="1756328" cy="592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992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1">
            <a:extLst>
              <a:ext uri="{FF2B5EF4-FFF2-40B4-BE49-F238E27FC236}">
                <a16:creationId xmlns:a16="http://schemas.microsoft.com/office/drawing/2014/main" id="{F41EA944-84A7-4939-8B74-003EC08C614E}"/>
              </a:ext>
            </a:extLst>
          </p:cNvPr>
          <p:cNvSpPr txBox="1">
            <a:spLocks/>
          </p:cNvSpPr>
          <p:nvPr/>
        </p:nvSpPr>
        <p:spPr>
          <a:xfrm>
            <a:off x="0" y="6561346"/>
            <a:ext cx="720000" cy="28800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400" smtClean="0"/>
              <a:pPr/>
              <a:t>2</a:t>
            </a:fld>
            <a:endParaRPr lang="fr-FR" sz="1400" dirty="0"/>
          </a:p>
        </p:txBody>
      </p:sp>
      <p:sp>
        <p:nvSpPr>
          <p:cNvPr id="9" name="Text Placeholder 15">
            <a:extLst>
              <a:ext uri="{FF2B5EF4-FFF2-40B4-BE49-F238E27FC236}">
                <a16:creationId xmlns:a16="http://schemas.microsoft.com/office/drawing/2014/main" id="{1678EFB2-9998-48CF-8A13-B47DB55FE185}"/>
              </a:ext>
            </a:extLst>
          </p:cNvPr>
          <p:cNvSpPr txBox="1">
            <a:spLocks/>
          </p:cNvSpPr>
          <p:nvPr/>
        </p:nvSpPr>
        <p:spPr>
          <a:xfrm>
            <a:off x="787011" y="2431117"/>
            <a:ext cx="10617977" cy="3465199"/>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52000" marR="0" lvl="0" indent="-216000" algn="just" defTabSz="914400" rtl="0" eaLnBrk="0" fontAlgn="base" latinLnBrk="0" hangingPunct="0">
              <a:lnSpc>
                <a:spcPct val="100000"/>
              </a:lnSpc>
              <a:spcBef>
                <a:spcPts val="0"/>
              </a:spcBef>
              <a:spcAft>
                <a:spcPts val="100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chemeClr val="bg2">
                    <a:lumMod val="50000"/>
                  </a:schemeClr>
                </a:solidFill>
                <a:effectLst/>
                <a:uLnTx/>
                <a:uFillTx/>
                <a:latin typeface="Arial" panose="020B0604020202020204"/>
                <a:sym typeface="Arial"/>
              </a:rPr>
              <a:t>Ce dispositif s’appuie sur </a:t>
            </a:r>
            <a:r>
              <a:rPr kumimoji="0" lang="fr-FR" sz="1400" b="1" i="0" u="none" strike="noStrike" kern="1200" cap="none" spc="0" normalizeH="0" baseline="0" noProof="0" dirty="0">
                <a:ln>
                  <a:noFill/>
                </a:ln>
                <a:solidFill>
                  <a:schemeClr val="bg2">
                    <a:lumMod val="50000"/>
                  </a:schemeClr>
                </a:solidFill>
                <a:effectLst/>
                <a:uLnTx/>
                <a:uFillTx/>
                <a:latin typeface="Arial" panose="020B0604020202020204"/>
                <a:sym typeface="Arial"/>
              </a:rPr>
              <a:t>une base de données hébergée  </a:t>
            </a:r>
            <a:r>
              <a:rPr kumimoji="0" lang="fr-FR" sz="1400" i="0" u="none" strike="noStrike" kern="1200" cap="none" spc="0" normalizeH="0" baseline="0" noProof="0" dirty="0">
                <a:ln>
                  <a:noFill/>
                </a:ln>
                <a:solidFill>
                  <a:schemeClr val="bg2">
                    <a:lumMod val="50000"/>
                  </a:schemeClr>
                </a:solidFill>
                <a:effectLst/>
                <a:uLnTx/>
                <a:uFillTx/>
                <a:latin typeface="Arial" panose="020B0604020202020204"/>
                <a:sym typeface="Arial"/>
              </a:rPr>
              <a:t>en France selon </a:t>
            </a:r>
            <a:r>
              <a:rPr lang="fr-FR" sz="1400" dirty="0">
                <a:solidFill>
                  <a:schemeClr val="bg2">
                    <a:lumMod val="50000"/>
                  </a:schemeClr>
                </a:solidFill>
                <a:latin typeface="Arial" panose="020B0604020202020204"/>
                <a:sym typeface="Arial"/>
              </a:rPr>
              <a:t>les </a:t>
            </a:r>
            <a:r>
              <a:rPr kumimoji="0" lang="fr-FR" sz="1400" i="0" u="none" strike="noStrike" kern="1200" cap="none" spc="0" normalizeH="0" baseline="0" noProof="0" dirty="0">
                <a:ln>
                  <a:noFill/>
                </a:ln>
                <a:solidFill>
                  <a:schemeClr val="bg2">
                    <a:lumMod val="50000"/>
                  </a:schemeClr>
                </a:solidFill>
                <a:effectLst/>
                <a:uLnTx/>
                <a:uFillTx/>
                <a:latin typeface="Arial" panose="020B0604020202020204"/>
                <a:sym typeface="Arial"/>
              </a:rPr>
              <a:t>standards haute sécurité par l’Assurance Maladie</a:t>
            </a:r>
            <a:r>
              <a:rPr kumimoji="0" lang="fr-FR" sz="1400" i="0" u="none" strike="noStrike" kern="1200" cap="none" spc="0" normalizeH="0" noProof="0" dirty="0">
                <a:ln>
                  <a:noFill/>
                </a:ln>
                <a:solidFill>
                  <a:schemeClr val="bg2">
                    <a:lumMod val="50000"/>
                  </a:schemeClr>
                </a:solidFill>
                <a:effectLst/>
                <a:uLnTx/>
                <a:uFillTx/>
                <a:latin typeface="Arial" panose="020B0604020202020204"/>
                <a:sym typeface="Arial"/>
              </a:rPr>
              <a:t> et</a:t>
            </a:r>
            <a:r>
              <a:rPr kumimoji="0" lang="fr-FR" sz="1400" i="0" u="none" strike="noStrike" kern="1200" cap="none" spc="0" normalizeH="0" baseline="0" noProof="0" dirty="0">
                <a:ln>
                  <a:noFill/>
                </a:ln>
                <a:solidFill>
                  <a:schemeClr val="bg2">
                    <a:lumMod val="50000"/>
                  </a:schemeClr>
                </a:solidFill>
                <a:effectLst/>
                <a:uLnTx/>
                <a:uFillTx/>
                <a:latin typeface="Arial" panose="020B0604020202020204"/>
                <a:sym typeface="Arial"/>
              </a:rPr>
              <a:t> appelée « base e-prescription »</a:t>
            </a:r>
          </a:p>
          <a:p>
            <a:pPr marL="252000" marR="0" lvl="0" indent="-216000" algn="just" defTabSz="914400" rtl="0" eaLnBrk="0" fontAlgn="base" latinLnBrk="0" hangingPunct="0">
              <a:lnSpc>
                <a:spcPct val="100000"/>
              </a:lnSpc>
              <a:spcBef>
                <a:spcPts val="0"/>
              </a:spcBef>
              <a:spcAft>
                <a:spcPts val="100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chemeClr val="bg2">
                    <a:lumMod val="50000"/>
                  </a:schemeClr>
                </a:solidFill>
                <a:effectLst/>
                <a:uLnTx/>
                <a:uFillTx/>
                <a:latin typeface="Arial" panose="020B0604020202020204"/>
                <a:sym typeface="Arial"/>
              </a:rPr>
              <a:t>L’accès à la base e-prescription est </a:t>
            </a:r>
            <a:r>
              <a:rPr kumimoji="0" lang="fr-FR" sz="1400" b="1" i="0" u="none" strike="noStrike" kern="1200" cap="none" spc="0" normalizeH="0" baseline="0" noProof="0" dirty="0">
                <a:ln>
                  <a:noFill/>
                </a:ln>
                <a:solidFill>
                  <a:schemeClr val="bg2">
                    <a:lumMod val="50000"/>
                  </a:schemeClr>
                </a:solidFill>
                <a:effectLst/>
                <a:uLnTx/>
                <a:uFillTx/>
                <a:latin typeface="Arial" panose="020B0604020202020204"/>
                <a:sym typeface="Arial"/>
              </a:rPr>
              <a:t>restreint aux professionnels de santé </a:t>
            </a:r>
            <a:r>
              <a:rPr kumimoji="0" lang="fr-FR" sz="1400" i="0" u="none" strike="noStrike" kern="1200" cap="none" spc="0" normalizeH="0" baseline="0" noProof="0" dirty="0">
                <a:ln>
                  <a:noFill/>
                </a:ln>
                <a:solidFill>
                  <a:schemeClr val="bg2">
                    <a:lumMod val="50000"/>
                  </a:schemeClr>
                </a:solidFill>
                <a:effectLst/>
                <a:uLnTx/>
                <a:uFillTx/>
                <a:latin typeface="Arial" panose="020B0604020202020204"/>
                <a:sym typeface="Arial"/>
              </a:rPr>
              <a:t>par l’intermédiaire d’une authentification avec leur carte professionnelle</a:t>
            </a:r>
          </a:p>
          <a:p>
            <a:pPr marL="252000" indent="-216000" algn="just">
              <a:spcBef>
                <a:spcPts val="0"/>
              </a:spcBef>
              <a:spcAft>
                <a:spcPts val="1000"/>
              </a:spcAft>
              <a:defRPr/>
            </a:pPr>
            <a:r>
              <a:rPr lang="fr-FR" sz="1400" dirty="0">
                <a:solidFill>
                  <a:schemeClr val="bg2">
                    <a:lumMod val="50000"/>
                  </a:schemeClr>
                </a:solidFill>
                <a:sym typeface="Arial"/>
              </a:rPr>
              <a:t>Les données échangées dans le cadre de l’</a:t>
            </a:r>
            <a:r>
              <a:rPr lang="fr-FR" sz="1400" b="1" dirty="0">
                <a:solidFill>
                  <a:schemeClr val="bg2">
                    <a:lumMod val="50000"/>
                  </a:schemeClr>
                </a:solidFill>
                <a:sym typeface="Arial"/>
              </a:rPr>
              <a:t>ordonnance numérique</a:t>
            </a:r>
            <a:r>
              <a:rPr lang="fr-FR" sz="1400" dirty="0">
                <a:solidFill>
                  <a:schemeClr val="bg2">
                    <a:lumMod val="50000"/>
                  </a:schemeClr>
                </a:solidFill>
                <a:sym typeface="Arial"/>
              </a:rPr>
              <a:t> sont structurées et codifiées à partir de référentiels</a:t>
            </a:r>
          </a:p>
          <a:p>
            <a:pPr marL="252000" indent="-216000" algn="just">
              <a:spcBef>
                <a:spcPts val="0"/>
              </a:spcBef>
              <a:spcAft>
                <a:spcPts val="1000"/>
              </a:spcAft>
              <a:defRPr/>
            </a:pPr>
            <a:r>
              <a:rPr lang="fr-FR" sz="1400" dirty="0">
                <a:solidFill>
                  <a:schemeClr val="bg2">
                    <a:lumMod val="50000"/>
                  </a:schemeClr>
                </a:solidFill>
                <a:sym typeface="Arial"/>
              </a:rPr>
              <a:t>Les prescriptions des médicaments stupéfiants et médicaments d’exception sont également intégrés dans le processus ordonnance numérique⃰.</a:t>
            </a:r>
          </a:p>
          <a:p>
            <a:pPr marL="252000" indent="-216000" algn="just">
              <a:spcBef>
                <a:spcPts val="0"/>
              </a:spcBef>
              <a:spcAft>
                <a:spcPts val="1000"/>
              </a:spcAft>
              <a:defRPr/>
            </a:pPr>
            <a:r>
              <a:rPr lang="fr-FR" sz="1400" dirty="0">
                <a:solidFill>
                  <a:schemeClr val="bg2">
                    <a:lumMod val="50000"/>
                  </a:schemeClr>
                </a:solidFill>
                <a:sym typeface="Arial"/>
              </a:rPr>
              <a:t>Un </a:t>
            </a:r>
            <a:r>
              <a:rPr lang="fr-FR" sz="1400" b="1" dirty="0">
                <a:solidFill>
                  <a:schemeClr val="bg2">
                    <a:lumMod val="50000"/>
                  </a:schemeClr>
                </a:solidFill>
                <a:sym typeface="Arial"/>
              </a:rPr>
              <a:t>QR Code </a:t>
            </a:r>
            <a:r>
              <a:rPr lang="fr-FR" sz="1400" dirty="0">
                <a:solidFill>
                  <a:schemeClr val="bg2">
                    <a:lumMod val="50000"/>
                  </a:schemeClr>
                </a:solidFill>
                <a:sym typeface="Arial"/>
              </a:rPr>
              <a:t>est apposé sur l’ordonnance ; il  véhicule </a:t>
            </a:r>
            <a:r>
              <a:rPr lang="fr-FR" sz="1400" b="1" dirty="0">
                <a:solidFill>
                  <a:schemeClr val="bg2">
                    <a:lumMod val="50000"/>
                  </a:schemeClr>
                </a:solidFill>
                <a:sym typeface="Arial"/>
              </a:rPr>
              <a:t>l’identifiant unique de la prescription </a:t>
            </a:r>
            <a:r>
              <a:rPr lang="fr-FR" sz="1400" dirty="0">
                <a:solidFill>
                  <a:schemeClr val="bg2">
                    <a:lumMod val="50000"/>
                  </a:schemeClr>
                </a:solidFill>
                <a:sym typeface="Arial"/>
              </a:rPr>
              <a:t>qui permet l’échange de données entre prescripteur et prescrit.</a:t>
            </a:r>
          </a:p>
          <a:p>
            <a:pPr marL="252000" marR="0" lvl="0" indent="-216000" algn="just" defTabSz="914400" rtl="0" eaLnBrk="0" fontAlgn="base" latinLnBrk="0" hangingPunct="0">
              <a:lnSpc>
                <a:spcPct val="100000"/>
              </a:lnSpc>
              <a:spcBef>
                <a:spcPts val="0"/>
              </a:spcBef>
              <a:spcAft>
                <a:spcPts val="100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chemeClr val="bg2">
                    <a:lumMod val="50000"/>
                  </a:schemeClr>
                </a:solidFill>
                <a:effectLst/>
                <a:uLnTx/>
                <a:uFillTx/>
                <a:latin typeface="Arial" panose="020B0604020202020204"/>
                <a:sym typeface="Arial"/>
              </a:rPr>
              <a:t>L’ordonnance papier est conservée dans l’attente que tous les prescrits soient équipés pour lire directement le format numérique</a:t>
            </a:r>
            <a:endParaRPr lang="fr-FR" sz="1400" noProof="0" dirty="0">
              <a:solidFill>
                <a:schemeClr val="bg2">
                  <a:lumMod val="50000"/>
                </a:schemeClr>
              </a:solidFill>
              <a:latin typeface="Arial" panose="020B0604020202020204"/>
              <a:sym typeface="Arial"/>
            </a:endParaRPr>
          </a:p>
          <a:p>
            <a:pPr marL="252000" marR="0" lvl="0" indent="-216000" algn="just" defTabSz="914400" rtl="0" eaLnBrk="0" fontAlgn="base" latinLnBrk="0" hangingPunct="0">
              <a:lnSpc>
                <a:spcPct val="100000"/>
              </a:lnSpc>
              <a:spcBef>
                <a:spcPts val="0"/>
              </a:spcBef>
              <a:spcAft>
                <a:spcPts val="1000"/>
              </a:spcAft>
              <a:buClrTx/>
              <a:buSzTx/>
              <a:buFont typeface="Arial" panose="020B0604020202020204" pitchFamily="34" charset="0"/>
              <a:buChar char="•"/>
              <a:tabLst/>
              <a:defRPr/>
            </a:pPr>
            <a:r>
              <a:rPr lang="fr-FR" sz="1400" dirty="0">
                <a:solidFill>
                  <a:schemeClr val="bg2">
                    <a:lumMod val="50000"/>
                  </a:schemeClr>
                </a:solidFill>
                <a:latin typeface="Arial" panose="020B0604020202020204"/>
                <a:sym typeface="Arial"/>
              </a:rPr>
              <a:t>Le patient peut également retrouver une copie de son </a:t>
            </a:r>
            <a:r>
              <a:rPr lang="fr-FR" sz="1400" b="1" dirty="0">
                <a:solidFill>
                  <a:schemeClr val="bg2">
                    <a:lumMod val="50000"/>
                  </a:schemeClr>
                </a:solidFill>
                <a:latin typeface="Arial" panose="020B0604020202020204"/>
                <a:sym typeface="Arial"/>
              </a:rPr>
              <a:t>ordonnance numérique </a:t>
            </a:r>
            <a:r>
              <a:rPr lang="fr-FR" sz="1400" dirty="0">
                <a:solidFill>
                  <a:schemeClr val="bg2">
                    <a:lumMod val="50000"/>
                  </a:schemeClr>
                </a:solidFill>
                <a:latin typeface="Arial" panose="020B0604020202020204"/>
                <a:sym typeface="Arial"/>
              </a:rPr>
              <a:t>au format PDF dans Mon espace santé, alimentée automatiquement depuis votre logiciel. </a:t>
            </a:r>
          </a:p>
        </p:txBody>
      </p:sp>
      <p:sp>
        <p:nvSpPr>
          <p:cNvPr id="10" name="Rectangle à coins arrondis 16">
            <a:extLst>
              <a:ext uri="{FF2B5EF4-FFF2-40B4-BE49-F238E27FC236}">
                <a16:creationId xmlns:a16="http://schemas.microsoft.com/office/drawing/2014/main" id="{462A7655-EB00-49D1-B7F9-624DAE7A25E3}"/>
              </a:ext>
            </a:extLst>
          </p:cNvPr>
          <p:cNvSpPr/>
          <p:nvPr/>
        </p:nvSpPr>
        <p:spPr>
          <a:xfrm>
            <a:off x="498661" y="1799743"/>
            <a:ext cx="11196000" cy="499390"/>
          </a:xfrm>
          <a:prstGeom prst="roundRect">
            <a:avLst>
              <a:gd name="adj" fmla="val 5329"/>
            </a:avLst>
          </a:prstGeom>
          <a:solidFill>
            <a:schemeClr val="bg1">
              <a:lumMod val="95000"/>
            </a:schemeClr>
          </a:solidFill>
          <a:ln>
            <a:solidFill>
              <a:srgbClr val="0C4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rgbClr val="0C419A"/>
                </a:solidFill>
                <a:latin typeface="Arial" panose="020B0604020202020204"/>
                <a:sym typeface="Arial"/>
              </a:rPr>
              <a:t>L’ordonnance numérique vise à dématérialiser et sécuriser le circuit de la prescription entre les médecins et les professionnels de santé prescrits </a:t>
            </a:r>
          </a:p>
        </p:txBody>
      </p:sp>
      <p:sp>
        <p:nvSpPr>
          <p:cNvPr id="39" name="Title 1">
            <a:extLst>
              <a:ext uri="{FF2B5EF4-FFF2-40B4-BE49-F238E27FC236}">
                <a16:creationId xmlns:a16="http://schemas.microsoft.com/office/drawing/2014/main" id="{F408C0C6-8F1B-4EEF-80A2-C351BD69B058}"/>
              </a:ext>
            </a:extLst>
          </p:cNvPr>
          <p:cNvSpPr txBox="1">
            <a:spLocks/>
          </p:cNvSpPr>
          <p:nvPr/>
        </p:nvSpPr>
        <p:spPr>
          <a:xfrm>
            <a:off x="498660" y="494778"/>
            <a:ext cx="11196000" cy="1114817"/>
          </a:xfrm>
          <a:prstGeom prst="rect">
            <a:avLst/>
          </a:prstGeom>
          <a:solidFill>
            <a:schemeClr val="tx1"/>
          </a:solidFill>
          <a:ln w="3175">
            <a:solidFill>
              <a:schemeClr val="tx1"/>
            </a:solidFill>
            <a:prstDash val="solid"/>
          </a:ln>
        </p:spPr>
        <p:txBody>
          <a:bodyPr vert="horz" lIns="432000" tIns="72000" rIns="72000" bIns="72000" rtlCol="0" anchor="ctr">
            <a:normAutofit/>
          </a:bodyPr>
          <a:lst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a:lstStyle>
          <a:p>
            <a:r>
              <a:rPr lang="fr-FR" dirty="0"/>
              <a:t>L’ordonnance numérique, QU’EST-CE QUE C’est ?</a:t>
            </a:r>
          </a:p>
        </p:txBody>
      </p:sp>
      <p:grpSp>
        <p:nvGrpSpPr>
          <p:cNvPr id="6" name="Group 5">
            <a:extLst>
              <a:ext uri="{FF2B5EF4-FFF2-40B4-BE49-F238E27FC236}">
                <a16:creationId xmlns:a16="http://schemas.microsoft.com/office/drawing/2014/main" id="{4330667A-A5BC-4174-A259-CFBB510BEE27}"/>
              </a:ext>
            </a:extLst>
          </p:cNvPr>
          <p:cNvGrpSpPr/>
          <p:nvPr/>
        </p:nvGrpSpPr>
        <p:grpSpPr>
          <a:xfrm>
            <a:off x="498660" y="5870511"/>
            <a:ext cx="7001475" cy="921448"/>
            <a:chOff x="6358127" y="5319684"/>
            <a:chExt cx="5345691" cy="849711"/>
          </a:xfrm>
        </p:grpSpPr>
        <p:sp>
          <p:nvSpPr>
            <p:cNvPr id="7" name="Rectangle 6">
              <a:extLst>
                <a:ext uri="{FF2B5EF4-FFF2-40B4-BE49-F238E27FC236}">
                  <a16:creationId xmlns:a16="http://schemas.microsoft.com/office/drawing/2014/main" id="{A9B7CD56-06EA-4B23-9986-4DAB36B77F53}"/>
                </a:ext>
              </a:extLst>
            </p:cNvPr>
            <p:cNvSpPr/>
            <p:nvPr/>
          </p:nvSpPr>
          <p:spPr>
            <a:xfrm>
              <a:off x="6541007" y="5506016"/>
              <a:ext cx="5162811" cy="663379"/>
            </a:xfrm>
            <a:prstGeom prst="rect">
              <a:avLst/>
            </a:prstGeom>
            <a:no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dirty="0">
                <a:solidFill>
                  <a:prstClr val="white"/>
                </a:solidFill>
              </a:endParaRPr>
            </a:p>
          </p:txBody>
        </p:sp>
        <p:sp>
          <p:nvSpPr>
            <p:cNvPr id="11" name="Rectangle 10">
              <a:extLst>
                <a:ext uri="{FF2B5EF4-FFF2-40B4-BE49-F238E27FC236}">
                  <a16:creationId xmlns:a16="http://schemas.microsoft.com/office/drawing/2014/main" id="{7DA65898-D4B0-4644-A15D-CF2937CF4CBE}"/>
                </a:ext>
              </a:extLst>
            </p:cNvPr>
            <p:cNvSpPr/>
            <p:nvPr/>
          </p:nvSpPr>
          <p:spPr>
            <a:xfrm>
              <a:off x="6358127" y="5319684"/>
              <a:ext cx="1231221" cy="413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dirty="0">
                <a:solidFill>
                  <a:prstClr val="white"/>
                </a:solidFill>
              </a:endParaRPr>
            </a:p>
          </p:txBody>
        </p:sp>
        <p:sp>
          <p:nvSpPr>
            <p:cNvPr id="13" name="TextBox 12">
              <a:extLst>
                <a:ext uri="{FF2B5EF4-FFF2-40B4-BE49-F238E27FC236}">
                  <a16:creationId xmlns:a16="http://schemas.microsoft.com/office/drawing/2014/main" id="{C9076F2A-4C35-4088-947A-C4D6964E0CC7}"/>
                </a:ext>
              </a:extLst>
            </p:cNvPr>
            <p:cNvSpPr txBox="1"/>
            <p:nvPr/>
          </p:nvSpPr>
          <p:spPr>
            <a:xfrm>
              <a:off x="6723888" y="5367276"/>
              <a:ext cx="4870109" cy="723729"/>
            </a:xfrm>
            <a:prstGeom prst="rect">
              <a:avLst/>
            </a:prstGeom>
            <a:noFill/>
          </p:spPr>
          <p:txBody>
            <a:bodyPr wrap="square" rtlCol="0">
              <a:spAutoFit/>
            </a:bodyPr>
            <a:lstStyle/>
            <a:p>
              <a:pPr algn="just">
                <a:spcBef>
                  <a:spcPts val="300"/>
                </a:spcBef>
                <a:spcAft>
                  <a:spcPts val="300"/>
                </a:spcAft>
                <a:defRPr/>
              </a:pPr>
              <a:r>
                <a:rPr lang="fr-FR" sz="1100" b="1" i="1" dirty="0">
                  <a:solidFill>
                    <a:srgbClr val="FFC000"/>
                  </a:solidFill>
                </a:rPr>
                <a:t>Note </a:t>
              </a:r>
            </a:p>
            <a:p>
              <a:pPr algn="just">
                <a:defRPr/>
              </a:pPr>
              <a:r>
                <a:rPr lang="fr-FR" sz="1050" i="1" dirty="0">
                  <a:solidFill>
                    <a:srgbClr val="545859"/>
                  </a:solidFill>
                </a:rPr>
                <a:t>⃰A date, les supports spécifiques de prescriptions pour ces médicaments (ordonnances filigranés notamment pour les médicaments stupéfiants) restent nécessaires. Un décret en cours de finalisation devrait permettre leur suppression dans le cadre du processus Ordonnance numérique. </a:t>
              </a:r>
              <a:endParaRPr lang="fr-FR" sz="1000" i="1" dirty="0">
                <a:solidFill>
                  <a:srgbClr val="545859"/>
                </a:solidFill>
              </a:endParaRPr>
            </a:p>
          </p:txBody>
        </p:sp>
      </p:grpSp>
      <p:sp>
        <p:nvSpPr>
          <p:cNvPr id="3" name="Slide Number Placeholder 2">
            <a:extLst>
              <a:ext uri="{FF2B5EF4-FFF2-40B4-BE49-F238E27FC236}">
                <a16:creationId xmlns:a16="http://schemas.microsoft.com/office/drawing/2014/main" id="{AA50FA53-CACA-4D24-9A78-2B800FC761E1}"/>
              </a:ext>
            </a:extLst>
          </p:cNvPr>
          <p:cNvSpPr>
            <a:spLocks noGrp="1"/>
          </p:cNvSpPr>
          <p:nvPr>
            <p:ph type="sldNum" sz="quarter" idx="12"/>
          </p:nvPr>
        </p:nvSpPr>
        <p:spPr/>
        <p:txBody>
          <a:bodyPr/>
          <a:lstStyle/>
          <a:p>
            <a:fld id="{D8F602E6-4D9D-42E9-B849-2FB7AAFA31EC}" type="slidenum">
              <a:rPr lang="fr-FR" smtClean="0"/>
              <a:t>2</a:t>
            </a:fld>
            <a:endParaRPr lang="fr-FR" dirty="0"/>
          </a:p>
        </p:txBody>
      </p:sp>
      <p:pic>
        <p:nvPicPr>
          <p:cNvPr id="12" name="Picture 10">
            <a:extLst>
              <a:ext uri="{FF2B5EF4-FFF2-40B4-BE49-F238E27FC236}">
                <a16:creationId xmlns:a16="http://schemas.microsoft.com/office/drawing/2014/main" id="{88CCE45E-EA8A-4A7C-B16B-9E193E48ACD3}"/>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6484" b="82418" l="6584" r="96708">
                        <a14:foregroundMark x1="96708" y1="83516" x2="96708" y2="83516"/>
                        <a14:foregroundMark x1="94239" y1="25275" x2="94239" y2="25275"/>
                        <a14:foregroundMark x1="86008" y1="24176" x2="84774" y2="49451"/>
                        <a14:foregroundMark x1="77778" y1="19780" x2="19342" y2="17582"/>
                        <a14:foregroundMark x1="19342" y1="17582" x2="9877" y2="69231"/>
                        <a14:foregroundMark x1="6584" y1="37363" x2="6584" y2="61538"/>
                      </a14:backgroundRemoval>
                    </a14:imgEffect>
                  </a14:imgLayer>
                </a14:imgProps>
              </a:ext>
              <a:ext uri="{28A0092B-C50C-407E-A947-70E740481C1C}">
                <a14:useLocalDpi xmlns:a14="http://schemas.microsoft.com/office/drawing/2010/main" val="0"/>
              </a:ext>
            </a:extLst>
          </a:blip>
          <a:srcRect l="2025" t="8772" r="85" b="9648"/>
          <a:stretch/>
        </p:blipFill>
        <p:spPr bwMode="auto">
          <a:xfrm>
            <a:off x="8690571" y="6167378"/>
            <a:ext cx="1865967" cy="582333"/>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714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86451BF-7330-43C7-9E83-A48B15D892B0}"/>
              </a:ext>
            </a:extLst>
          </p:cNvPr>
          <p:cNvSpPr>
            <a:spLocks noGrp="1"/>
          </p:cNvSpPr>
          <p:nvPr>
            <p:ph idx="1"/>
          </p:nvPr>
        </p:nvSpPr>
        <p:spPr>
          <a:xfrm>
            <a:off x="476250" y="2360024"/>
            <a:ext cx="4413250" cy="3807614"/>
          </a:xfrm>
        </p:spPr>
        <p:txBody>
          <a:bodyPr>
            <a:normAutofit/>
          </a:bodyPr>
          <a:lstStyle/>
          <a:p>
            <a:endParaRPr lang="fr-FR" b="1" dirty="0">
              <a:solidFill>
                <a:schemeClr val="tx1">
                  <a:lumMod val="75000"/>
                </a:schemeClr>
              </a:solidFill>
            </a:endParaRPr>
          </a:p>
          <a:p>
            <a:pPr marL="0" indent="0" algn="just">
              <a:buNone/>
            </a:pPr>
            <a:endParaRPr lang="fr-FR" sz="2000" dirty="0"/>
          </a:p>
        </p:txBody>
      </p:sp>
      <p:sp>
        <p:nvSpPr>
          <p:cNvPr id="8" name="Espace réservé du numéro de diapositive 1">
            <a:extLst>
              <a:ext uri="{FF2B5EF4-FFF2-40B4-BE49-F238E27FC236}">
                <a16:creationId xmlns:a16="http://schemas.microsoft.com/office/drawing/2014/main" id="{F41EA944-84A7-4939-8B74-003EC08C614E}"/>
              </a:ext>
            </a:extLst>
          </p:cNvPr>
          <p:cNvSpPr txBox="1">
            <a:spLocks/>
          </p:cNvSpPr>
          <p:nvPr/>
        </p:nvSpPr>
        <p:spPr>
          <a:xfrm>
            <a:off x="0" y="6561346"/>
            <a:ext cx="720000" cy="28800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400" smtClean="0"/>
              <a:pPr/>
              <a:t>3</a:t>
            </a:fld>
            <a:endParaRPr lang="fr-FR" sz="1400" dirty="0"/>
          </a:p>
        </p:txBody>
      </p:sp>
      <p:sp>
        <p:nvSpPr>
          <p:cNvPr id="39" name="Title 1">
            <a:extLst>
              <a:ext uri="{FF2B5EF4-FFF2-40B4-BE49-F238E27FC236}">
                <a16:creationId xmlns:a16="http://schemas.microsoft.com/office/drawing/2014/main" id="{F408C0C6-8F1B-4EEF-80A2-C351BD69B058}"/>
              </a:ext>
            </a:extLst>
          </p:cNvPr>
          <p:cNvSpPr txBox="1">
            <a:spLocks/>
          </p:cNvSpPr>
          <p:nvPr/>
        </p:nvSpPr>
        <p:spPr>
          <a:xfrm>
            <a:off x="498660" y="494778"/>
            <a:ext cx="11196000" cy="1114817"/>
          </a:xfrm>
          <a:prstGeom prst="rect">
            <a:avLst/>
          </a:prstGeom>
          <a:solidFill>
            <a:schemeClr val="tx1"/>
          </a:solidFill>
          <a:ln w="3175">
            <a:solidFill>
              <a:schemeClr val="tx1"/>
            </a:solidFill>
            <a:prstDash val="solid"/>
          </a:ln>
        </p:spPr>
        <p:txBody>
          <a:bodyPr vert="horz" lIns="432000" tIns="72000" rIns="72000" bIns="72000" rtlCol="0" anchor="ctr">
            <a:normAutofit/>
          </a:bodyPr>
          <a:lst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a:lstStyle>
          <a:p>
            <a:r>
              <a:rPr lang="fr-FR" dirty="0"/>
              <a:t>L’ordonnance numérique, QU’EST-CE QUE ça change ?</a:t>
            </a:r>
          </a:p>
        </p:txBody>
      </p:sp>
      <p:sp>
        <p:nvSpPr>
          <p:cNvPr id="11" name="Rectangle à coins arrondis 16">
            <a:extLst>
              <a:ext uri="{FF2B5EF4-FFF2-40B4-BE49-F238E27FC236}">
                <a16:creationId xmlns:a16="http://schemas.microsoft.com/office/drawing/2014/main" id="{462A7655-EB00-49D1-B7F9-624DAE7A25E3}"/>
              </a:ext>
            </a:extLst>
          </p:cNvPr>
          <p:cNvSpPr/>
          <p:nvPr/>
        </p:nvSpPr>
        <p:spPr>
          <a:xfrm>
            <a:off x="497342" y="2703256"/>
            <a:ext cx="5515013" cy="2778007"/>
          </a:xfrm>
          <a:prstGeom prst="roundRect">
            <a:avLst>
              <a:gd name="adj" fmla="val 5329"/>
            </a:avLst>
          </a:prstGeom>
          <a:solidFill>
            <a:srgbClr val="CCECFF"/>
          </a:solidFill>
          <a:ln>
            <a:solidFill>
              <a:srgbClr val="FFFF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b="1" u="sng" dirty="0">
                <a:solidFill>
                  <a:schemeClr val="tx1">
                    <a:lumMod val="60000"/>
                    <a:lumOff val="40000"/>
                  </a:schemeClr>
                </a:solidFill>
                <a:latin typeface="Arial" panose="020B0604020202020204"/>
                <a:sym typeface="Arial"/>
              </a:rPr>
              <a:t>Ce qui ne change pas :</a:t>
            </a:r>
          </a:p>
          <a:p>
            <a:endParaRPr lang="fr-FR" sz="1600" b="1" dirty="0">
              <a:solidFill>
                <a:schemeClr val="bg2">
                  <a:lumMod val="50000"/>
                </a:schemeClr>
              </a:solidFill>
              <a:latin typeface="Arial" panose="020B0604020202020204"/>
              <a:sym typeface="Arial"/>
            </a:endParaRPr>
          </a:p>
          <a:p>
            <a:endParaRPr lang="fr-FR" sz="1600" b="1" dirty="0">
              <a:solidFill>
                <a:schemeClr val="bg2">
                  <a:lumMod val="50000"/>
                </a:schemeClr>
              </a:solidFill>
              <a:latin typeface="Arial" panose="020B0604020202020204"/>
              <a:sym typeface="Arial"/>
            </a:endParaRPr>
          </a:p>
          <a:p>
            <a:pPr marL="285750" indent="-285750">
              <a:buFont typeface="Arial" panose="020B0604020202020204" pitchFamily="34" charset="0"/>
              <a:buChar char="•"/>
            </a:pPr>
            <a:endParaRPr lang="fr-FR" sz="1400" b="1" dirty="0">
              <a:solidFill>
                <a:schemeClr val="bg2">
                  <a:lumMod val="50000"/>
                </a:schemeClr>
              </a:solidFill>
              <a:latin typeface="Arial" panose="020B0604020202020204"/>
              <a:sym typeface="Arial"/>
            </a:endParaRPr>
          </a:p>
          <a:p>
            <a:pPr marL="171450" indent="-171450">
              <a:buFontTx/>
              <a:buChar char="-"/>
            </a:pPr>
            <a:r>
              <a:rPr lang="fr-FR" sz="1400" dirty="0">
                <a:solidFill>
                  <a:schemeClr val="bg2">
                    <a:lumMod val="50000"/>
                  </a:schemeClr>
                </a:solidFill>
                <a:latin typeface="Arial" panose="020B0604020202020204"/>
                <a:sym typeface="Arial"/>
              </a:rPr>
              <a:t>La liberté de prescription du médecin.</a:t>
            </a:r>
          </a:p>
          <a:p>
            <a:pPr marL="171450" indent="-171450">
              <a:buFontTx/>
              <a:buChar char="-"/>
            </a:pPr>
            <a:endParaRPr lang="fr-FR" sz="1400" dirty="0">
              <a:solidFill>
                <a:schemeClr val="bg2">
                  <a:lumMod val="50000"/>
                </a:schemeClr>
              </a:solidFill>
              <a:latin typeface="Arial" panose="020B0604020202020204"/>
              <a:sym typeface="Arial"/>
            </a:endParaRPr>
          </a:p>
          <a:p>
            <a:pPr marL="171450" indent="-171450">
              <a:buFontTx/>
              <a:buChar char="-"/>
            </a:pPr>
            <a:r>
              <a:rPr lang="fr-FR" sz="1400" dirty="0">
                <a:solidFill>
                  <a:schemeClr val="bg2">
                    <a:lumMod val="50000"/>
                  </a:schemeClr>
                </a:solidFill>
                <a:latin typeface="Arial" panose="020B0604020202020204"/>
                <a:sym typeface="Arial"/>
              </a:rPr>
              <a:t>Le déroulé de la consultation.</a:t>
            </a:r>
          </a:p>
          <a:p>
            <a:pPr marL="171450" indent="-171450">
              <a:buFontTx/>
              <a:buChar char="-"/>
            </a:pPr>
            <a:endParaRPr lang="fr-FR" sz="1400" dirty="0">
              <a:solidFill>
                <a:schemeClr val="bg2">
                  <a:lumMod val="50000"/>
                </a:schemeClr>
              </a:solidFill>
              <a:latin typeface="Arial" panose="020B0604020202020204"/>
              <a:sym typeface="Arial"/>
            </a:endParaRPr>
          </a:p>
          <a:p>
            <a:pPr marL="171450" indent="-171450">
              <a:buFontTx/>
              <a:buChar char="-"/>
            </a:pPr>
            <a:r>
              <a:rPr lang="fr-FR" sz="1400" dirty="0">
                <a:solidFill>
                  <a:schemeClr val="bg2">
                    <a:lumMod val="50000"/>
                  </a:schemeClr>
                </a:solidFill>
                <a:latin typeface="Arial" panose="020B0604020202020204"/>
                <a:sym typeface="Arial"/>
              </a:rPr>
              <a:t>La remise d’une ordonnance papier en fin de consultation.</a:t>
            </a:r>
          </a:p>
          <a:p>
            <a:pPr marL="171450" indent="-171450">
              <a:buFontTx/>
              <a:buChar char="-"/>
            </a:pPr>
            <a:endParaRPr lang="fr-FR" sz="1400" dirty="0">
              <a:solidFill>
                <a:schemeClr val="bg2">
                  <a:lumMod val="50000"/>
                </a:schemeClr>
              </a:solidFill>
              <a:latin typeface="Arial" panose="020B0604020202020204"/>
              <a:sym typeface="Arial"/>
            </a:endParaRPr>
          </a:p>
          <a:p>
            <a:pPr marL="171450" indent="-171450">
              <a:buFontTx/>
              <a:buChar char="-"/>
            </a:pPr>
            <a:r>
              <a:rPr lang="fr-FR" sz="1400" dirty="0">
                <a:solidFill>
                  <a:schemeClr val="bg2">
                    <a:lumMod val="50000"/>
                  </a:schemeClr>
                </a:solidFill>
                <a:latin typeface="Arial" panose="020B0604020202020204"/>
                <a:sym typeface="Arial"/>
              </a:rPr>
              <a:t>La liberté de choix du prescripteur et du prescrit pour le patient.</a:t>
            </a:r>
          </a:p>
        </p:txBody>
      </p:sp>
      <p:sp>
        <p:nvSpPr>
          <p:cNvPr id="12" name="Rectangle à coins arrondis 16">
            <a:extLst>
              <a:ext uri="{FF2B5EF4-FFF2-40B4-BE49-F238E27FC236}">
                <a16:creationId xmlns:a16="http://schemas.microsoft.com/office/drawing/2014/main" id="{462A7655-EB00-49D1-B7F9-624DAE7A25E3}"/>
              </a:ext>
            </a:extLst>
          </p:cNvPr>
          <p:cNvSpPr/>
          <p:nvPr/>
        </p:nvSpPr>
        <p:spPr>
          <a:xfrm>
            <a:off x="6179647" y="2703256"/>
            <a:ext cx="5515013" cy="2778007"/>
          </a:xfrm>
          <a:prstGeom prst="roundRect">
            <a:avLst>
              <a:gd name="adj" fmla="val 5329"/>
            </a:avLst>
          </a:prstGeom>
          <a:solidFill>
            <a:schemeClr val="accent1">
              <a:lumMod val="20000"/>
              <a:lumOff val="80000"/>
            </a:schemeClr>
          </a:solidFill>
          <a:ln>
            <a:solidFill>
              <a:srgbClr val="FFFF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b="1" u="sng" dirty="0">
                <a:solidFill>
                  <a:schemeClr val="accent6">
                    <a:lumMod val="60000"/>
                    <a:lumOff val="40000"/>
                  </a:schemeClr>
                </a:solidFill>
                <a:latin typeface="Arial" panose="020B0604020202020204"/>
                <a:sym typeface="Arial"/>
              </a:rPr>
              <a:t>Les nouveautés :</a:t>
            </a:r>
          </a:p>
          <a:p>
            <a:endParaRPr lang="fr-FR" sz="1600" b="1" dirty="0">
              <a:solidFill>
                <a:schemeClr val="bg2">
                  <a:lumMod val="50000"/>
                </a:schemeClr>
              </a:solidFill>
              <a:latin typeface="Arial" panose="020B0604020202020204"/>
              <a:sym typeface="Arial"/>
            </a:endParaRPr>
          </a:p>
          <a:p>
            <a:endParaRPr lang="fr-FR" sz="1400" b="1" dirty="0">
              <a:solidFill>
                <a:schemeClr val="bg2">
                  <a:lumMod val="50000"/>
                </a:schemeClr>
              </a:solidFill>
              <a:latin typeface="Arial" panose="020B0604020202020204"/>
              <a:sym typeface="Arial"/>
            </a:endParaRPr>
          </a:p>
          <a:p>
            <a:pPr marL="171450" indent="-171450">
              <a:buFontTx/>
              <a:buChar char="-"/>
            </a:pPr>
            <a:r>
              <a:rPr lang="fr-FR" sz="1400" dirty="0">
                <a:solidFill>
                  <a:schemeClr val="bg2">
                    <a:lumMod val="50000"/>
                  </a:schemeClr>
                </a:solidFill>
                <a:latin typeface="Arial" panose="020B0604020202020204"/>
                <a:sym typeface="Arial"/>
              </a:rPr>
              <a:t>La présence d’un QR code et d’un numéro de prescription sur l’ordonnance.</a:t>
            </a:r>
          </a:p>
          <a:p>
            <a:pPr marL="171450" indent="-171450">
              <a:buFontTx/>
              <a:buChar char="-"/>
            </a:pPr>
            <a:endParaRPr lang="fr-FR" sz="1400" dirty="0">
              <a:solidFill>
                <a:schemeClr val="bg2">
                  <a:lumMod val="50000"/>
                </a:schemeClr>
              </a:solidFill>
              <a:latin typeface="Arial" panose="020B0604020202020204"/>
              <a:sym typeface="Arial"/>
            </a:endParaRPr>
          </a:p>
          <a:p>
            <a:pPr marL="171450" indent="-171450">
              <a:buFontTx/>
              <a:buChar char="-"/>
            </a:pPr>
            <a:r>
              <a:rPr lang="fr-FR" sz="1400" dirty="0">
                <a:solidFill>
                  <a:schemeClr val="bg2">
                    <a:lumMod val="50000"/>
                  </a:schemeClr>
                </a:solidFill>
                <a:latin typeface="Arial" panose="020B0604020202020204"/>
                <a:sym typeface="Arial"/>
              </a:rPr>
              <a:t>La possibilité pour le médecin d’accéder aux données de délivrance a posteriori, si le patient a donné son accord.</a:t>
            </a:r>
          </a:p>
          <a:p>
            <a:pPr marL="171450" indent="-171450">
              <a:buFontTx/>
              <a:buChar char="-"/>
            </a:pPr>
            <a:endParaRPr lang="fr-FR" sz="1400" dirty="0">
              <a:solidFill>
                <a:schemeClr val="bg2">
                  <a:lumMod val="50000"/>
                </a:schemeClr>
              </a:solidFill>
              <a:latin typeface="Arial" panose="020B0604020202020204"/>
              <a:sym typeface="Arial"/>
            </a:endParaRPr>
          </a:p>
          <a:p>
            <a:pPr marL="171450" indent="-171450">
              <a:buFontTx/>
              <a:buChar char="-"/>
            </a:pPr>
            <a:r>
              <a:rPr lang="fr-FR" sz="1400" dirty="0">
                <a:solidFill>
                  <a:schemeClr val="bg2">
                    <a:lumMod val="50000"/>
                  </a:schemeClr>
                </a:solidFill>
                <a:latin typeface="Arial" panose="020B0604020202020204"/>
                <a:sym typeface="Arial"/>
              </a:rPr>
              <a:t>L’alimentation du DMP qui permet au patient de retrouver son ordonnance au format pdf dans Mon espace santé.</a:t>
            </a:r>
          </a:p>
        </p:txBody>
      </p:sp>
      <p:sp>
        <p:nvSpPr>
          <p:cNvPr id="3" name="Slide Number Placeholder 2">
            <a:extLst>
              <a:ext uri="{FF2B5EF4-FFF2-40B4-BE49-F238E27FC236}">
                <a16:creationId xmlns:a16="http://schemas.microsoft.com/office/drawing/2014/main" id="{BD6D5F5F-57A2-456A-ADFA-54553D82F9C3}"/>
              </a:ext>
            </a:extLst>
          </p:cNvPr>
          <p:cNvSpPr>
            <a:spLocks noGrp="1"/>
          </p:cNvSpPr>
          <p:nvPr>
            <p:ph type="sldNum" sz="quarter" idx="12"/>
          </p:nvPr>
        </p:nvSpPr>
        <p:spPr/>
        <p:txBody>
          <a:bodyPr/>
          <a:lstStyle/>
          <a:p>
            <a:fld id="{D8F602E6-4D9D-42E9-B849-2FB7AAFA31EC}" type="slidenum">
              <a:rPr lang="fr-FR" smtClean="0"/>
              <a:t>3</a:t>
            </a:fld>
            <a:endParaRPr lang="fr-FR" dirty="0"/>
          </a:p>
        </p:txBody>
      </p:sp>
      <p:pic>
        <p:nvPicPr>
          <p:cNvPr id="9" name="Picture 17">
            <a:extLst>
              <a:ext uri="{FF2B5EF4-FFF2-40B4-BE49-F238E27FC236}">
                <a16:creationId xmlns:a16="http://schemas.microsoft.com/office/drawing/2014/main" id="{02E9BC7A-AD4F-4BE6-A60E-34BDA142981B}"/>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16484" b="82418" l="6584" r="96708">
                        <a14:foregroundMark x1="96708" y1="83516" x2="96708" y2="83516"/>
                        <a14:foregroundMark x1="94239" y1="25275" x2="94239" y2="25275"/>
                        <a14:foregroundMark x1="86008" y1="24176" x2="84774" y2="49451"/>
                        <a14:foregroundMark x1="77778" y1="19780" x2="19342" y2="17582"/>
                        <a14:foregroundMark x1="19342" y1="17582" x2="9877" y2="69231"/>
                        <a14:foregroundMark x1="6584" y1="37363" x2="6584" y2="61538"/>
                      </a14:backgroundRemoval>
                    </a14:imgEffect>
                  </a14:imgLayer>
                </a14:imgProps>
              </a:ext>
              <a:ext uri="{28A0092B-C50C-407E-A947-70E740481C1C}">
                <a14:useLocalDpi xmlns:a14="http://schemas.microsoft.com/office/drawing/2010/main" val="0"/>
              </a:ext>
            </a:extLst>
          </a:blip>
          <a:srcRect l="2025" t="8772" r="85" b="9648"/>
          <a:stretch/>
        </p:blipFill>
        <p:spPr bwMode="auto">
          <a:xfrm>
            <a:off x="8690571" y="6167378"/>
            <a:ext cx="1865967" cy="582333"/>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457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1">
            <a:extLst>
              <a:ext uri="{FF2B5EF4-FFF2-40B4-BE49-F238E27FC236}">
                <a16:creationId xmlns:a16="http://schemas.microsoft.com/office/drawing/2014/main" id="{F408C0C6-8F1B-4EEF-80A2-C351BD69B058}"/>
              </a:ext>
            </a:extLst>
          </p:cNvPr>
          <p:cNvSpPr txBox="1">
            <a:spLocks/>
          </p:cNvSpPr>
          <p:nvPr/>
        </p:nvSpPr>
        <p:spPr>
          <a:xfrm>
            <a:off x="498660" y="494778"/>
            <a:ext cx="11196000" cy="1114817"/>
          </a:xfrm>
          <a:prstGeom prst="rect">
            <a:avLst/>
          </a:prstGeom>
          <a:solidFill>
            <a:schemeClr val="tx1"/>
          </a:solidFill>
          <a:ln w="3175">
            <a:solidFill>
              <a:schemeClr val="tx1"/>
            </a:solidFill>
            <a:prstDash val="solid"/>
          </a:ln>
        </p:spPr>
        <p:txBody>
          <a:bodyPr vert="horz" lIns="432000" tIns="72000" rIns="72000" bIns="72000" rtlCol="0" anchor="ctr">
            <a:normAutofit/>
          </a:bodyPr>
          <a:lst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a:lstStyle>
          <a:p>
            <a:r>
              <a:rPr lang="fr-FR" dirty="0"/>
              <a:t>Avec l’ordonnance numérique, comment se passe la prise en charge du patient ?</a:t>
            </a:r>
          </a:p>
        </p:txBody>
      </p:sp>
      <p:grpSp>
        <p:nvGrpSpPr>
          <p:cNvPr id="145" name="Groupe 144"/>
          <p:cNvGrpSpPr/>
          <p:nvPr/>
        </p:nvGrpSpPr>
        <p:grpSpPr>
          <a:xfrm>
            <a:off x="6444537" y="1879605"/>
            <a:ext cx="5207561" cy="4130777"/>
            <a:chOff x="6324797" y="2298699"/>
            <a:chExt cx="5207561" cy="4130777"/>
          </a:xfrm>
        </p:grpSpPr>
        <p:sp>
          <p:nvSpPr>
            <p:cNvPr id="92" name="Text Placeholder 15">
              <a:extLst>
                <a:ext uri="{FF2B5EF4-FFF2-40B4-BE49-F238E27FC236}">
                  <a16:creationId xmlns:a16="http://schemas.microsoft.com/office/drawing/2014/main" id="{1678EFB2-9998-48CF-8A13-B47DB55FE185}"/>
                </a:ext>
              </a:extLst>
            </p:cNvPr>
            <p:cNvSpPr txBox="1">
              <a:spLocks/>
            </p:cNvSpPr>
            <p:nvPr/>
          </p:nvSpPr>
          <p:spPr>
            <a:xfrm>
              <a:off x="6324797" y="2298699"/>
              <a:ext cx="5207561" cy="4130777"/>
            </a:xfrm>
            <a:prstGeom prst="rect">
              <a:avLst/>
            </a:prstGeom>
            <a:solidFill>
              <a:srgbClr val="FFFFCC">
                <a:alpha val="40000"/>
              </a:srgbClr>
            </a:solidFill>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 lvl="0" indent="0">
                <a:spcBef>
                  <a:spcPts val="0"/>
                </a:spcBef>
                <a:spcAft>
                  <a:spcPts val="1000"/>
                </a:spcAft>
                <a:buNone/>
                <a:defRPr/>
              </a:pPr>
              <a:r>
                <a:rPr lang="fr-FR" sz="1100" b="1" dirty="0">
                  <a:sym typeface="Arial"/>
                </a:rPr>
                <a:t>Pendant la consultation, rien ne change. Le médecin :</a:t>
              </a:r>
            </a:p>
            <a:p>
              <a:pPr marL="252000" lvl="0" indent="-216000">
                <a:spcBef>
                  <a:spcPts val="0"/>
                </a:spcBef>
                <a:spcAft>
                  <a:spcPts val="1000"/>
                </a:spcAft>
                <a:defRPr/>
              </a:pPr>
              <a:r>
                <a:rPr lang="fr-FR" sz="1100" dirty="0">
                  <a:sym typeface="Arial"/>
                </a:rPr>
                <a:t>Rédige la prescription à partir de son Logiciel d’Aide à la Prescription (LAP)  compatible e-prescription unifiée ; elle est enregistrée dans la base e-prescription</a:t>
              </a:r>
            </a:p>
            <a:p>
              <a:pPr marL="252000" indent="-216000">
                <a:spcBef>
                  <a:spcPts val="0"/>
                </a:spcBef>
                <a:spcAft>
                  <a:spcPts val="1000"/>
                </a:spcAft>
                <a:defRPr/>
              </a:pPr>
              <a:r>
                <a:rPr lang="fr-FR" sz="1100" dirty="0">
                  <a:sym typeface="Arial"/>
                </a:rPr>
                <a:t>En parallèle, enregistre l’ordonnance numérique dans le DMP du patient facilement, depuis son logiciel métier ; le patient peut ainsi la retrouver dans Mon espace santé.</a:t>
              </a:r>
            </a:p>
            <a:p>
              <a:pPr marL="252000" lvl="0" indent="-216000">
                <a:spcBef>
                  <a:spcPts val="0"/>
                </a:spcBef>
                <a:spcAft>
                  <a:spcPts val="1000"/>
                </a:spcAft>
                <a:defRPr/>
              </a:pPr>
              <a:r>
                <a:rPr lang="fr-FR" sz="1100" dirty="0">
                  <a:sym typeface="Arial"/>
                </a:rPr>
                <a:t>Imprime l’ordonnance papier avec un QR Code, la signe et la remet au patient</a:t>
              </a:r>
            </a:p>
            <a:p>
              <a:pPr marL="36000" indent="0">
                <a:spcBef>
                  <a:spcPts val="0"/>
                </a:spcBef>
                <a:spcAft>
                  <a:spcPts val="1000"/>
                </a:spcAft>
                <a:buNone/>
                <a:defRPr/>
              </a:pPr>
              <a:r>
                <a:rPr lang="fr-FR" sz="1100" b="1" dirty="0">
                  <a:sym typeface="Arial"/>
                </a:rPr>
                <a:t>En sortie de consultation :</a:t>
              </a:r>
            </a:p>
            <a:p>
              <a:pPr marL="207450" indent="-171450">
                <a:spcBef>
                  <a:spcPts val="0"/>
                </a:spcBef>
                <a:spcAft>
                  <a:spcPts val="1000"/>
                </a:spcAft>
                <a:defRPr/>
              </a:pPr>
              <a:r>
                <a:rPr lang="fr-FR" sz="1100" dirty="0">
                  <a:sym typeface="Arial"/>
                </a:rPr>
                <a:t>Le patient présente l’ordonnance papier* avec le QR code chez le prescrit de son choix.</a:t>
              </a:r>
            </a:p>
            <a:p>
              <a:pPr marL="207450" indent="-171450">
                <a:spcBef>
                  <a:spcPts val="0"/>
                </a:spcBef>
                <a:spcAft>
                  <a:spcPts val="1000"/>
                </a:spcAft>
                <a:defRPr/>
              </a:pPr>
              <a:r>
                <a:rPr lang="fr-FR" sz="1100" dirty="0">
                  <a:sym typeface="Arial"/>
                </a:rPr>
                <a:t>Si le prescrit est équipé**, il lit la prescription directement via son logiciel à partir du QR code qu’il a scanné, exécute les actes et les enregistre dans la base. </a:t>
              </a:r>
            </a:p>
            <a:p>
              <a:pPr marL="36000" indent="0">
                <a:spcBef>
                  <a:spcPts val="0"/>
                </a:spcBef>
                <a:spcAft>
                  <a:spcPts val="1000"/>
                </a:spcAft>
                <a:buNone/>
                <a:defRPr/>
              </a:pPr>
              <a:r>
                <a:rPr lang="fr-FR" sz="1100" b="1" dirty="0">
                  <a:sym typeface="Arial"/>
                </a:rPr>
                <a:t>Par la suite (nouvelle consultation par exemple) :</a:t>
              </a:r>
            </a:p>
            <a:p>
              <a:pPr marL="207450" indent="-171450">
                <a:spcBef>
                  <a:spcPts val="0"/>
                </a:spcBef>
                <a:spcAft>
                  <a:spcPts val="1000"/>
                </a:spcAft>
                <a:defRPr/>
              </a:pPr>
              <a:r>
                <a:rPr lang="fr-FR" sz="1100" dirty="0">
                  <a:sym typeface="Arial"/>
                </a:rPr>
                <a:t>Le médecin prescripteur peut consulter les données d’exécution ou de la délivrance (si accord du patient)</a:t>
              </a:r>
            </a:p>
            <a:p>
              <a:pPr marL="252000" lvl="0" indent="-216000">
                <a:spcBef>
                  <a:spcPts val="0"/>
                </a:spcBef>
                <a:spcAft>
                  <a:spcPts val="1000"/>
                </a:spcAft>
                <a:defRPr/>
              </a:pPr>
              <a:endParaRPr lang="fr-FR" sz="1100" dirty="0">
                <a:sym typeface="Arial"/>
              </a:endParaRPr>
            </a:p>
          </p:txBody>
        </p:sp>
        <p:sp>
          <p:nvSpPr>
            <p:cNvPr id="93" name="Oval 32">
              <a:extLst>
                <a:ext uri="{FF2B5EF4-FFF2-40B4-BE49-F238E27FC236}">
                  <a16:creationId xmlns:a16="http://schemas.microsoft.com/office/drawing/2014/main" id="{445E29E9-0EAE-49B3-AA7C-360014069276}"/>
                </a:ext>
              </a:extLst>
            </p:cNvPr>
            <p:cNvSpPr/>
            <p:nvPr/>
          </p:nvSpPr>
          <p:spPr>
            <a:xfrm>
              <a:off x="6354862" y="2668921"/>
              <a:ext cx="194621" cy="217148"/>
            </a:xfrm>
            <a:prstGeom prst="ellipse">
              <a:avLst/>
            </a:prstGeom>
            <a:solidFill>
              <a:srgbClr val="00B0F0"/>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1</a:t>
              </a:r>
            </a:p>
          </p:txBody>
        </p:sp>
        <p:sp>
          <p:nvSpPr>
            <p:cNvPr id="115" name="Oval 54">
              <a:extLst>
                <a:ext uri="{FF2B5EF4-FFF2-40B4-BE49-F238E27FC236}">
                  <a16:creationId xmlns:a16="http://schemas.microsoft.com/office/drawing/2014/main" id="{A7668FF3-B86F-4A0C-B370-24AAEA91604F}"/>
                </a:ext>
              </a:extLst>
            </p:cNvPr>
            <p:cNvSpPr/>
            <p:nvPr/>
          </p:nvSpPr>
          <p:spPr>
            <a:xfrm>
              <a:off x="6354862" y="3269318"/>
              <a:ext cx="194621" cy="217148"/>
            </a:xfrm>
            <a:prstGeom prst="ellipse">
              <a:avLst/>
            </a:prstGeom>
            <a:solidFill>
              <a:srgbClr val="00B0F0"/>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2</a:t>
              </a:r>
            </a:p>
          </p:txBody>
        </p:sp>
        <p:sp>
          <p:nvSpPr>
            <p:cNvPr id="117" name="Oval 54">
              <a:extLst>
                <a:ext uri="{FF2B5EF4-FFF2-40B4-BE49-F238E27FC236}">
                  <a16:creationId xmlns:a16="http://schemas.microsoft.com/office/drawing/2014/main" id="{A7668FF3-B86F-4A0C-B370-24AAEA91604F}"/>
                </a:ext>
              </a:extLst>
            </p:cNvPr>
            <p:cNvSpPr/>
            <p:nvPr/>
          </p:nvSpPr>
          <p:spPr>
            <a:xfrm>
              <a:off x="6354862" y="3906029"/>
              <a:ext cx="194621" cy="217148"/>
            </a:xfrm>
            <a:prstGeom prst="ellipse">
              <a:avLst/>
            </a:prstGeom>
            <a:solidFill>
              <a:srgbClr val="00B0F0"/>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3</a:t>
              </a:r>
            </a:p>
          </p:txBody>
        </p:sp>
        <p:sp>
          <p:nvSpPr>
            <p:cNvPr id="142" name="Oval 54">
              <a:extLst>
                <a:ext uri="{FF2B5EF4-FFF2-40B4-BE49-F238E27FC236}">
                  <a16:creationId xmlns:a16="http://schemas.microsoft.com/office/drawing/2014/main" id="{A7668FF3-B86F-4A0C-B370-24AAEA91604F}"/>
                </a:ext>
              </a:extLst>
            </p:cNvPr>
            <p:cNvSpPr/>
            <p:nvPr/>
          </p:nvSpPr>
          <p:spPr>
            <a:xfrm>
              <a:off x="6360785" y="4667131"/>
              <a:ext cx="214458" cy="217148"/>
            </a:xfrm>
            <a:prstGeom prst="ellipse">
              <a:avLst/>
            </a:prstGeom>
            <a:solidFill>
              <a:schemeClr val="bg2"/>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4</a:t>
              </a:r>
            </a:p>
          </p:txBody>
        </p:sp>
        <p:sp>
          <p:nvSpPr>
            <p:cNvPr id="143" name="Oval 54">
              <a:extLst>
                <a:ext uri="{FF2B5EF4-FFF2-40B4-BE49-F238E27FC236}">
                  <a16:creationId xmlns:a16="http://schemas.microsoft.com/office/drawing/2014/main" id="{A7668FF3-B86F-4A0C-B370-24AAEA91604F}"/>
                </a:ext>
              </a:extLst>
            </p:cNvPr>
            <p:cNvSpPr/>
            <p:nvPr/>
          </p:nvSpPr>
          <p:spPr>
            <a:xfrm>
              <a:off x="6360785" y="5132989"/>
              <a:ext cx="214458" cy="217148"/>
            </a:xfrm>
            <a:prstGeom prst="ellipse">
              <a:avLst/>
            </a:prstGeom>
            <a:solidFill>
              <a:schemeClr val="bg2"/>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5</a:t>
              </a:r>
            </a:p>
          </p:txBody>
        </p:sp>
        <p:sp>
          <p:nvSpPr>
            <p:cNvPr id="144" name="Oval 54">
              <a:extLst>
                <a:ext uri="{FF2B5EF4-FFF2-40B4-BE49-F238E27FC236}">
                  <a16:creationId xmlns:a16="http://schemas.microsoft.com/office/drawing/2014/main" id="{A7668FF3-B86F-4A0C-B370-24AAEA91604F}"/>
                </a:ext>
              </a:extLst>
            </p:cNvPr>
            <p:cNvSpPr/>
            <p:nvPr/>
          </p:nvSpPr>
          <p:spPr>
            <a:xfrm>
              <a:off x="6370090" y="6048468"/>
              <a:ext cx="214458" cy="217148"/>
            </a:xfrm>
            <a:prstGeom prst="ellipse">
              <a:avLst/>
            </a:prstGeom>
            <a:solidFill>
              <a:schemeClr val="accent1"/>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6</a:t>
              </a:r>
            </a:p>
          </p:txBody>
        </p:sp>
      </p:grpSp>
      <p:grpSp>
        <p:nvGrpSpPr>
          <p:cNvPr id="9" name="Groupe 8"/>
          <p:cNvGrpSpPr/>
          <p:nvPr/>
        </p:nvGrpSpPr>
        <p:grpSpPr>
          <a:xfrm>
            <a:off x="589465" y="2000865"/>
            <a:ext cx="5267480" cy="4235467"/>
            <a:chOff x="589465" y="2000865"/>
            <a:chExt cx="5267480" cy="4235467"/>
          </a:xfrm>
        </p:grpSpPr>
        <p:grpSp>
          <p:nvGrpSpPr>
            <p:cNvPr id="7" name="Groupe 6"/>
            <p:cNvGrpSpPr/>
            <p:nvPr/>
          </p:nvGrpSpPr>
          <p:grpSpPr>
            <a:xfrm>
              <a:off x="589465" y="2000865"/>
              <a:ext cx="5267480" cy="4235467"/>
              <a:chOff x="444325" y="2160519"/>
              <a:chExt cx="5267480" cy="4235467"/>
            </a:xfrm>
          </p:grpSpPr>
          <p:grpSp>
            <p:nvGrpSpPr>
              <p:cNvPr id="49" name="Group 78">
                <a:extLst>
                  <a:ext uri="{FF2B5EF4-FFF2-40B4-BE49-F238E27FC236}">
                    <a16:creationId xmlns:a16="http://schemas.microsoft.com/office/drawing/2014/main" id="{2BA2DE1E-BBE3-40DD-B8AC-ECF506892094}"/>
                  </a:ext>
                </a:extLst>
              </p:cNvPr>
              <p:cNvGrpSpPr/>
              <p:nvPr/>
            </p:nvGrpSpPr>
            <p:grpSpPr>
              <a:xfrm>
                <a:off x="444325" y="2160519"/>
                <a:ext cx="5267480" cy="4235467"/>
                <a:chOff x="664533" y="707045"/>
                <a:chExt cx="7895841" cy="5313068"/>
              </a:xfrm>
            </p:grpSpPr>
            <p:sp>
              <p:nvSpPr>
                <p:cNvPr id="56" name="Isosceles Triangle 79">
                  <a:extLst>
                    <a:ext uri="{FF2B5EF4-FFF2-40B4-BE49-F238E27FC236}">
                      <a16:creationId xmlns:a16="http://schemas.microsoft.com/office/drawing/2014/main" id="{14B270B1-57DE-40BF-B96A-E1A321BF2143}"/>
                    </a:ext>
                  </a:extLst>
                </p:cNvPr>
                <p:cNvSpPr/>
                <p:nvPr/>
              </p:nvSpPr>
              <p:spPr>
                <a:xfrm>
                  <a:off x="1505125" y="1299115"/>
                  <a:ext cx="6336703" cy="3421743"/>
                </a:xfrm>
                <a:prstGeom prst="triangle">
                  <a:avLst>
                    <a:gd name="adj" fmla="val 48136"/>
                  </a:avLst>
                </a:prstGeom>
                <a:solidFill>
                  <a:sysClr val="window" lastClr="FFFFFF"/>
                </a:solidFill>
                <a:ln w="25400" cap="flat" cmpd="sng" algn="ctr">
                  <a:solidFill>
                    <a:sysClr val="window" lastClr="FFFFFF">
                      <a:lumMod val="75000"/>
                    </a:sysClr>
                  </a:solidFill>
                  <a:prstDash val="sysDash"/>
                </a:ln>
                <a:effectLst/>
              </p:spPr>
              <p:txBody>
                <a:bodyPr rtlCol="0" anchor="ctr"/>
                <a:lstStyle/>
                <a:p>
                  <a:pPr algn="ctr" fontAlgn="base">
                    <a:spcBef>
                      <a:spcPct val="0"/>
                    </a:spcBef>
                    <a:spcAft>
                      <a:spcPct val="0"/>
                    </a:spcAft>
                    <a:defRPr/>
                  </a:pPr>
                  <a:endParaRPr lang="fr-FR" sz="900" kern="0" dirty="0">
                    <a:solidFill>
                      <a:prstClr val="white"/>
                    </a:solidFill>
                    <a:cs typeface="Arial" panose="020B0604020202020204" pitchFamily="34" charset="0"/>
                    <a:sym typeface="Arial"/>
                  </a:endParaRPr>
                </a:p>
              </p:txBody>
            </p:sp>
            <p:sp>
              <p:nvSpPr>
                <p:cNvPr id="58" name="TextBox 88">
                  <a:extLst>
                    <a:ext uri="{FF2B5EF4-FFF2-40B4-BE49-F238E27FC236}">
                      <a16:creationId xmlns:a16="http://schemas.microsoft.com/office/drawing/2014/main" id="{3B0AFF11-0FE5-41D1-8279-A68B3C65DF60}"/>
                    </a:ext>
                  </a:extLst>
                </p:cNvPr>
                <p:cNvSpPr txBox="1"/>
                <p:nvPr/>
              </p:nvSpPr>
              <p:spPr>
                <a:xfrm>
                  <a:off x="4065043" y="1444175"/>
                  <a:ext cx="1054298" cy="406745"/>
                </a:xfrm>
                <a:prstGeom prst="rect">
                  <a:avLst/>
                </a:prstGeom>
                <a:noFill/>
              </p:spPr>
              <p:txBody>
                <a:bodyPr wrap="none" rtlCol="0">
                  <a:spAutoFit/>
                </a:bodyPr>
                <a:lstStyle/>
                <a:p>
                  <a:pPr fontAlgn="base">
                    <a:spcBef>
                      <a:spcPct val="0"/>
                    </a:spcBef>
                    <a:spcAft>
                      <a:spcPct val="0"/>
                    </a:spcAft>
                    <a:defRPr/>
                  </a:pPr>
                  <a:r>
                    <a:rPr lang="fr-FR" sz="1000" b="1" kern="0" dirty="0">
                      <a:solidFill>
                        <a:prstClr val="black">
                          <a:lumMod val="95000"/>
                          <a:lumOff val="5000"/>
                        </a:prstClr>
                      </a:solidFill>
                      <a:cs typeface="Arial" panose="020B0604020202020204" pitchFamily="34" charset="0"/>
                      <a:sym typeface="Arial"/>
                    </a:rPr>
                    <a:t>Patient</a:t>
                  </a:r>
                  <a:endParaRPr lang="fr-FR" sz="900" b="1" kern="0" dirty="0">
                    <a:solidFill>
                      <a:prstClr val="black">
                        <a:lumMod val="95000"/>
                        <a:lumOff val="5000"/>
                      </a:prstClr>
                    </a:solidFill>
                    <a:cs typeface="Arial" panose="020B0604020202020204" pitchFamily="34" charset="0"/>
                    <a:sym typeface="Arial"/>
                  </a:endParaRPr>
                </a:p>
              </p:txBody>
            </p:sp>
            <p:sp>
              <p:nvSpPr>
                <p:cNvPr id="59" name="TextBox 89">
                  <a:extLst>
                    <a:ext uri="{FF2B5EF4-FFF2-40B4-BE49-F238E27FC236}">
                      <a16:creationId xmlns:a16="http://schemas.microsoft.com/office/drawing/2014/main" id="{D5ADA7BC-FE4E-4E04-8959-5962BCB0FB08}"/>
                    </a:ext>
                  </a:extLst>
                </p:cNvPr>
                <p:cNvSpPr txBox="1"/>
                <p:nvPr/>
              </p:nvSpPr>
              <p:spPr>
                <a:xfrm>
                  <a:off x="664533" y="4901313"/>
                  <a:ext cx="1196370" cy="406745"/>
                </a:xfrm>
                <a:prstGeom prst="rect">
                  <a:avLst/>
                </a:prstGeom>
                <a:noFill/>
              </p:spPr>
              <p:txBody>
                <a:bodyPr wrap="none" rtlCol="0">
                  <a:spAutoFit/>
                </a:bodyPr>
                <a:lstStyle/>
                <a:p>
                  <a:pPr fontAlgn="base">
                    <a:spcBef>
                      <a:spcPct val="0"/>
                    </a:spcBef>
                    <a:spcAft>
                      <a:spcPct val="0"/>
                    </a:spcAft>
                    <a:defRPr/>
                  </a:pPr>
                  <a:r>
                    <a:rPr lang="fr-FR" sz="1000" b="1" kern="0" dirty="0">
                      <a:solidFill>
                        <a:prstClr val="black">
                          <a:lumMod val="95000"/>
                          <a:lumOff val="5000"/>
                        </a:prstClr>
                      </a:solidFill>
                      <a:cs typeface="Arial" panose="020B0604020202020204" pitchFamily="34" charset="0"/>
                      <a:sym typeface="Arial"/>
                    </a:rPr>
                    <a:t>Médecin</a:t>
                  </a:r>
                </a:p>
              </p:txBody>
            </p:sp>
            <p:sp>
              <p:nvSpPr>
                <p:cNvPr id="60" name="TextBox 90">
                  <a:extLst>
                    <a:ext uri="{FF2B5EF4-FFF2-40B4-BE49-F238E27FC236}">
                      <a16:creationId xmlns:a16="http://schemas.microsoft.com/office/drawing/2014/main" id="{A5A44CDE-90CD-412B-8085-9A2D53626654}"/>
                    </a:ext>
                  </a:extLst>
                </p:cNvPr>
                <p:cNvSpPr txBox="1"/>
                <p:nvPr/>
              </p:nvSpPr>
              <p:spPr>
                <a:xfrm>
                  <a:off x="7378802" y="4901313"/>
                  <a:ext cx="1181572" cy="406745"/>
                </a:xfrm>
                <a:prstGeom prst="rect">
                  <a:avLst/>
                </a:prstGeom>
                <a:noFill/>
              </p:spPr>
              <p:txBody>
                <a:bodyPr wrap="none" rtlCol="0">
                  <a:spAutoFit/>
                </a:bodyPr>
                <a:lstStyle/>
                <a:p>
                  <a:pPr fontAlgn="base">
                    <a:spcBef>
                      <a:spcPct val="0"/>
                    </a:spcBef>
                    <a:spcAft>
                      <a:spcPct val="0"/>
                    </a:spcAft>
                    <a:defRPr/>
                  </a:pPr>
                  <a:r>
                    <a:rPr lang="fr-FR" sz="1000" b="1" kern="0" dirty="0">
                      <a:solidFill>
                        <a:prstClr val="black">
                          <a:lumMod val="95000"/>
                          <a:lumOff val="5000"/>
                        </a:prstClr>
                      </a:solidFill>
                      <a:cs typeface="Arial" panose="020B0604020202020204" pitchFamily="34" charset="0"/>
                      <a:sym typeface="Arial"/>
                    </a:rPr>
                    <a:t>Prescrits</a:t>
                  </a:r>
                </a:p>
              </p:txBody>
            </p:sp>
            <p:sp>
              <p:nvSpPr>
                <p:cNvPr id="61" name="TextBox 91">
                  <a:extLst>
                    <a:ext uri="{FF2B5EF4-FFF2-40B4-BE49-F238E27FC236}">
                      <a16:creationId xmlns:a16="http://schemas.microsoft.com/office/drawing/2014/main" id="{DE64216E-3738-4D7D-A663-6B409155B251}"/>
                    </a:ext>
                  </a:extLst>
                </p:cNvPr>
                <p:cNvSpPr txBox="1"/>
                <p:nvPr/>
              </p:nvSpPr>
              <p:spPr>
                <a:xfrm>
                  <a:off x="3819438" y="5711248"/>
                  <a:ext cx="2310797" cy="308865"/>
                </a:xfrm>
                <a:prstGeom prst="rect">
                  <a:avLst/>
                </a:prstGeom>
                <a:noFill/>
              </p:spPr>
              <p:txBody>
                <a:bodyPr wrap="square" rtlCol="0">
                  <a:spAutoFit/>
                </a:bodyPr>
                <a:lstStyle/>
                <a:p>
                  <a:pPr algn="ctr" fontAlgn="base">
                    <a:spcBef>
                      <a:spcPct val="0"/>
                    </a:spcBef>
                    <a:spcAft>
                      <a:spcPct val="0"/>
                    </a:spcAft>
                    <a:defRPr/>
                  </a:pPr>
                  <a:r>
                    <a:rPr lang="fr-FR" sz="1000" kern="0" dirty="0">
                      <a:solidFill>
                        <a:prstClr val="black">
                          <a:lumMod val="95000"/>
                          <a:lumOff val="5000"/>
                        </a:prstClr>
                      </a:solidFill>
                      <a:cs typeface="Arial" panose="020B0604020202020204" pitchFamily="34" charset="0"/>
                      <a:sym typeface="Arial"/>
                    </a:rPr>
                    <a:t>Base e- prescription</a:t>
                  </a:r>
                </a:p>
              </p:txBody>
            </p:sp>
            <p:sp>
              <p:nvSpPr>
                <p:cNvPr id="63" name="Oval 96">
                  <a:extLst>
                    <a:ext uri="{FF2B5EF4-FFF2-40B4-BE49-F238E27FC236}">
                      <a16:creationId xmlns:a16="http://schemas.microsoft.com/office/drawing/2014/main" id="{D02A4172-F113-423B-A696-D61F61F6F31C}"/>
                    </a:ext>
                  </a:extLst>
                </p:cNvPr>
                <p:cNvSpPr/>
                <p:nvPr/>
              </p:nvSpPr>
              <p:spPr>
                <a:xfrm>
                  <a:off x="1042234" y="4109525"/>
                  <a:ext cx="917643" cy="791786"/>
                </a:xfrm>
                <a:prstGeom prst="ellipse">
                  <a:avLst/>
                </a:prstGeom>
                <a:solidFill>
                  <a:sysClr val="window" lastClr="FFFFFF"/>
                </a:solidFill>
                <a:ln w="25400" cap="flat" cmpd="sng" algn="ctr">
                  <a:solidFill>
                    <a:srgbClr val="4C6C9C"/>
                  </a:solidFill>
                  <a:prstDash val="solid"/>
                </a:ln>
                <a:effectLst/>
              </p:spPr>
              <p:txBody>
                <a:bodyPr rtlCol="0" anchor="ctr"/>
                <a:lstStyle/>
                <a:p>
                  <a:pPr algn="ctr" fontAlgn="base">
                    <a:spcBef>
                      <a:spcPct val="0"/>
                    </a:spcBef>
                    <a:spcAft>
                      <a:spcPct val="0"/>
                    </a:spcAft>
                    <a:defRPr/>
                  </a:pPr>
                  <a:endParaRPr lang="fr-FR" sz="900" kern="0" dirty="0">
                    <a:solidFill>
                      <a:prstClr val="white"/>
                    </a:solidFill>
                    <a:cs typeface="Arial" panose="020B0604020202020204" pitchFamily="34" charset="0"/>
                    <a:sym typeface="Arial"/>
                  </a:endParaRPr>
                </a:p>
              </p:txBody>
            </p:sp>
            <p:sp>
              <p:nvSpPr>
                <p:cNvPr id="64" name="Oval 97">
                  <a:extLst>
                    <a:ext uri="{FF2B5EF4-FFF2-40B4-BE49-F238E27FC236}">
                      <a16:creationId xmlns:a16="http://schemas.microsoft.com/office/drawing/2014/main" id="{ADBB83C7-21A8-4E72-8408-2C38905C110F}"/>
                    </a:ext>
                  </a:extLst>
                </p:cNvPr>
                <p:cNvSpPr/>
                <p:nvPr/>
              </p:nvSpPr>
              <p:spPr>
                <a:xfrm>
                  <a:off x="4120023" y="707045"/>
                  <a:ext cx="917643" cy="791786"/>
                </a:xfrm>
                <a:prstGeom prst="ellipse">
                  <a:avLst/>
                </a:prstGeom>
                <a:solidFill>
                  <a:sysClr val="window" lastClr="FFFFFF"/>
                </a:solidFill>
                <a:ln w="25400" cap="flat" cmpd="sng" algn="ctr">
                  <a:solidFill>
                    <a:srgbClr val="4C6C9C"/>
                  </a:solidFill>
                  <a:prstDash val="solid"/>
                </a:ln>
                <a:effectLst/>
              </p:spPr>
              <p:txBody>
                <a:bodyPr rtlCol="0" anchor="ctr"/>
                <a:lstStyle/>
                <a:p>
                  <a:pPr algn="ctr" fontAlgn="base">
                    <a:spcBef>
                      <a:spcPct val="0"/>
                    </a:spcBef>
                    <a:spcAft>
                      <a:spcPct val="0"/>
                    </a:spcAft>
                    <a:defRPr/>
                  </a:pPr>
                  <a:endParaRPr lang="fr-FR" sz="900" kern="0" dirty="0">
                    <a:solidFill>
                      <a:prstClr val="white"/>
                    </a:solidFill>
                    <a:cs typeface="Arial" panose="020B0604020202020204" pitchFamily="34" charset="0"/>
                    <a:sym typeface="Arial"/>
                  </a:endParaRPr>
                </a:p>
              </p:txBody>
            </p:sp>
            <p:sp>
              <p:nvSpPr>
                <p:cNvPr id="65" name="Oval 98">
                  <a:extLst>
                    <a:ext uri="{FF2B5EF4-FFF2-40B4-BE49-F238E27FC236}">
                      <a16:creationId xmlns:a16="http://schemas.microsoft.com/office/drawing/2014/main" id="{E7C5304C-DF88-4E7C-81B1-CE6CA0CD3E63}"/>
                    </a:ext>
                  </a:extLst>
                </p:cNvPr>
                <p:cNvSpPr/>
                <p:nvPr/>
              </p:nvSpPr>
              <p:spPr>
                <a:xfrm>
                  <a:off x="7503772" y="4137041"/>
                  <a:ext cx="917643" cy="791786"/>
                </a:xfrm>
                <a:prstGeom prst="ellipse">
                  <a:avLst/>
                </a:prstGeom>
                <a:solidFill>
                  <a:sysClr val="window" lastClr="FFFFFF"/>
                </a:solidFill>
                <a:ln w="25400" cap="flat" cmpd="sng" algn="ctr">
                  <a:solidFill>
                    <a:srgbClr val="4C6C9C"/>
                  </a:solidFill>
                  <a:prstDash val="solid"/>
                </a:ln>
                <a:effectLst/>
              </p:spPr>
              <p:txBody>
                <a:bodyPr rtlCol="0" anchor="ctr"/>
                <a:lstStyle/>
                <a:p>
                  <a:pPr algn="ctr" fontAlgn="base">
                    <a:spcBef>
                      <a:spcPct val="0"/>
                    </a:spcBef>
                    <a:spcAft>
                      <a:spcPct val="0"/>
                    </a:spcAft>
                    <a:defRPr/>
                  </a:pPr>
                  <a:endParaRPr lang="fr-FR" sz="900" kern="0" dirty="0">
                    <a:solidFill>
                      <a:prstClr val="white"/>
                    </a:solidFill>
                    <a:cs typeface="Arial" panose="020B0604020202020204" pitchFamily="34" charset="0"/>
                    <a:sym typeface="Arial"/>
                  </a:endParaRPr>
                </a:p>
              </p:txBody>
            </p:sp>
            <p:pic>
              <p:nvPicPr>
                <p:cNvPr id="66" name="Graphic 99" descr="Doctor">
                  <a:extLst>
                    <a:ext uri="{FF2B5EF4-FFF2-40B4-BE49-F238E27FC236}">
                      <a16:creationId xmlns:a16="http://schemas.microsoft.com/office/drawing/2014/main" id="{7D62F45F-453E-48B9-A0FB-4325FE1052B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202849" y="4164384"/>
                  <a:ext cx="633233" cy="633233"/>
                </a:xfrm>
                <a:prstGeom prst="rect">
                  <a:avLst/>
                </a:prstGeom>
              </p:spPr>
            </p:pic>
            <p:grpSp>
              <p:nvGrpSpPr>
                <p:cNvPr id="67" name="Group 100">
                  <a:extLst>
                    <a:ext uri="{FF2B5EF4-FFF2-40B4-BE49-F238E27FC236}">
                      <a16:creationId xmlns:a16="http://schemas.microsoft.com/office/drawing/2014/main" id="{EBBF6E99-E2B9-4F6C-9192-F03953F71425}"/>
                    </a:ext>
                  </a:extLst>
                </p:cNvPr>
                <p:cNvGrpSpPr/>
                <p:nvPr/>
              </p:nvGrpSpPr>
              <p:grpSpPr>
                <a:xfrm>
                  <a:off x="4326983" y="784656"/>
                  <a:ext cx="540544" cy="544803"/>
                  <a:chOff x="2241550" y="339725"/>
                  <a:chExt cx="393700" cy="447676"/>
                </a:xfrm>
                <a:solidFill>
                  <a:srgbClr val="4C6C9C"/>
                </a:solidFill>
              </p:grpSpPr>
              <p:sp>
                <p:nvSpPr>
                  <p:cNvPr id="71" name="Freeform 39">
                    <a:extLst>
                      <a:ext uri="{FF2B5EF4-FFF2-40B4-BE49-F238E27FC236}">
                        <a16:creationId xmlns:a16="http://schemas.microsoft.com/office/drawing/2014/main" id="{67CC2ED5-1AB7-4B13-98FD-7D557829B385}"/>
                      </a:ext>
                    </a:extLst>
                  </p:cNvPr>
                  <p:cNvSpPr>
                    <a:spLocks/>
                  </p:cNvSpPr>
                  <p:nvPr/>
                </p:nvSpPr>
                <p:spPr bwMode="auto">
                  <a:xfrm>
                    <a:off x="2241550" y="515938"/>
                    <a:ext cx="393700" cy="271463"/>
                  </a:xfrm>
                  <a:custGeom>
                    <a:avLst/>
                    <a:gdLst>
                      <a:gd name="T0" fmla="*/ 88 w 119"/>
                      <a:gd name="T1" fmla="*/ 0 h 82"/>
                      <a:gd name="T2" fmla="*/ 119 w 119"/>
                      <a:gd name="T3" fmla="*/ 32 h 82"/>
                      <a:gd name="T4" fmla="*/ 119 w 119"/>
                      <a:gd name="T5" fmla="*/ 82 h 82"/>
                      <a:gd name="T6" fmla="*/ 100 w 119"/>
                      <a:gd name="T7" fmla="*/ 82 h 82"/>
                      <a:gd name="T8" fmla="*/ 100 w 119"/>
                      <a:gd name="T9" fmla="*/ 33 h 82"/>
                      <a:gd name="T10" fmla="*/ 91 w 119"/>
                      <a:gd name="T11" fmla="*/ 33 h 82"/>
                      <a:gd name="T12" fmla="*/ 91 w 119"/>
                      <a:gd name="T13" fmla="*/ 82 h 82"/>
                      <a:gd name="T14" fmla="*/ 28 w 119"/>
                      <a:gd name="T15" fmla="*/ 82 h 82"/>
                      <a:gd name="T16" fmla="*/ 28 w 119"/>
                      <a:gd name="T17" fmla="*/ 33 h 82"/>
                      <a:gd name="T18" fmla="*/ 19 w 119"/>
                      <a:gd name="T19" fmla="*/ 33 h 82"/>
                      <a:gd name="T20" fmla="*/ 19 w 119"/>
                      <a:gd name="T21" fmla="*/ 82 h 82"/>
                      <a:gd name="T22" fmla="*/ 0 w 119"/>
                      <a:gd name="T23" fmla="*/ 82 h 82"/>
                      <a:gd name="T24" fmla="*/ 0 w 119"/>
                      <a:gd name="T25" fmla="*/ 31 h 82"/>
                      <a:gd name="T26" fmla="*/ 31 w 119"/>
                      <a:gd name="T27" fmla="*/ 0 h 82"/>
                      <a:gd name="T28" fmla="*/ 88 w 119"/>
                      <a:gd name="T2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9" h="82">
                        <a:moveTo>
                          <a:pt x="88" y="0"/>
                        </a:moveTo>
                        <a:cubicBezTo>
                          <a:pt x="107" y="0"/>
                          <a:pt x="119" y="16"/>
                          <a:pt x="119" y="32"/>
                        </a:cubicBezTo>
                        <a:cubicBezTo>
                          <a:pt x="119" y="82"/>
                          <a:pt x="119" y="82"/>
                          <a:pt x="119" y="82"/>
                        </a:cubicBezTo>
                        <a:cubicBezTo>
                          <a:pt x="100" y="82"/>
                          <a:pt x="100" y="82"/>
                          <a:pt x="100" y="82"/>
                        </a:cubicBezTo>
                        <a:cubicBezTo>
                          <a:pt x="100" y="33"/>
                          <a:pt x="100" y="33"/>
                          <a:pt x="100" y="33"/>
                        </a:cubicBezTo>
                        <a:cubicBezTo>
                          <a:pt x="91" y="33"/>
                          <a:pt x="91" y="33"/>
                          <a:pt x="91" y="33"/>
                        </a:cubicBezTo>
                        <a:cubicBezTo>
                          <a:pt x="91" y="82"/>
                          <a:pt x="91" y="82"/>
                          <a:pt x="91" y="82"/>
                        </a:cubicBezTo>
                        <a:cubicBezTo>
                          <a:pt x="28" y="82"/>
                          <a:pt x="28" y="82"/>
                          <a:pt x="28" y="82"/>
                        </a:cubicBezTo>
                        <a:cubicBezTo>
                          <a:pt x="28" y="33"/>
                          <a:pt x="28" y="33"/>
                          <a:pt x="28" y="33"/>
                        </a:cubicBezTo>
                        <a:cubicBezTo>
                          <a:pt x="19" y="33"/>
                          <a:pt x="19" y="33"/>
                          <a:pt x="19" y="33"/>
                        </a:cubicBezTo>
                        <a:cubicBezTo>
                          <a:pt x="19" y="82"/>
                          <a:pt x="19" y="82"/>
                          <a:pt x="19" y="82"/>
                        </a:cubicBezTo>
                        <a:cubicBezTo>
                          <a:pt x="0" y="82"/>
                          <a:pt x="0" y="82"/>
                          <a:pt x="0" y="82"/>
                        </a:cubicBezTo>
                        <a:cubicBezTo>
                          <a:pt x="0" y="31"/>
                          <a:pt x="0" y="31"/>
                          <a:pt x="0" y="31"/>
                        </a:cubicBezTo>
                        <a:cubicBezTo>
                          <a:pt x="0" y="14"/>
                          <a:pt x="14" y="0"/>
                          <a:pt x="31" y="0"/>
                        </a:cubicBezTo>
                        <a:cubicBezTo>
                          <a:pt x="88" y="0"/>
                          <a:pt x="88" y="0"/>
                          <a:pt x="8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endParaRPr lang="fr-FR" sz="900" kern="0" dirty="0">
                      <a:solidFill>
                        <a:prstClr val="black"/>
                      </a:solidFill>
                      <a:cs typeface="Arial" panose="020B0604020202020204" pitchFamily="34" charset="0"/>
                      <a:sym typeface="Arial"/>
                    </a:endParaRPr>
                  </a:p>
                </p:txBody>
              </p:sp>
              <p:sp>
                <p:nvSpPr>
                  <p:cNvPr id="72" name="Oval 40">
                    <a:extLst>
                      <a:ext uri="{FF2B5EF4-FFF2-40B4-BE49-F238E27FC236}">
                        <a16:creationId xmlns:a16="http://schemas.microsoft.com/office/drawing/2014/main" id="{88E95DCC-D314-40E0-B9C7-77B73704B2CE}"/>
                      </a:ext>
                    </a:extLst>
                  </p:cNvPr>
                  <p:cNvSpPr>
                    <a:spLocks noChangeArrowheads="1"/>
                  </p:cNvSpPr>
                  <p:nvPr/>
                </p:nvSpPr>
                <p:spPr bwMode="auto">
                  <a:xfrm>
                    <a:off x="2360613" y="339725"/>
                    <a:ext cx="158750" cy="1603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endParaRPr lang="fr-FR" sz="900" kern="0" dirty="0">
                      <a:solidFill>
                        <a:prstClr val="black"/>
                      </a:solidFill>
                      <a:cs typeface="Arial" panose="020B0604020202020204" pitchFamily="34" charset="0"/>
                      <a:sym typeface="Arial"/>
                    </a:endParaRPr>
                  </a:p>
                </p:txBody>
              </p:sp>
            </p:grpSp>
            <p:grpSp>
              <p:nvGrpSpPr>
                <p:cNvPr id="68" name="Group 101">
                  <a:extLst>
                    <a:ext uri="{FF2B5EF4-FFF2-40B4-BE49-F238E27FC236}">
                      <a16:creationId xmlns:a16="http://schemas.microsoft.com/office/drawing/2014/main" id="{CC3A34FE-E7A4-4E24-903B-795B0CC52DEC}"/>
                    </a:ext>
                  </a:extLst>
                </p:cNvPr>
                <p:cNvGrpSpPr/>
                <p:nvPr/>
              </p:nvGrpSpPr>
              <p:grpSpPr>
                <a:xfrm>
                  <a:off x="7645090" y="4224492"/>
                  <a:ext cx="671833" cy="699275"/>
                  <a:chOff x="6798642" y="3391678"/>
                  <a:chExt cx="352800" cy="352800"/>
                </a:xfrm>
              </p:grpSpPr>
              <p:pic>
                <p:nvPicPr>
                  <p:cNvPr id="69" name="Graphic 102" descr="Female Profile">
                    <a:extLst>
                      <a:ext uri="{FF2B5EF4-FFF2-40B4-BE49-F238E27FC236}">
                        <a16:creationId xmlns:a16="http://schemas.microsoft.com/office/drawing/2014/main" id="{E8ACC948-03CC-42D5-B417-1660A275E15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798642" y="3391678"/>
                    <a:ext cx="352800" cy="352800"/>
                  </a:xfrm>
                  <a:prstGeom prst="rect">
                    <a:avLst/>
                  </a:prstGeom>
                </p:spPr>
              </p:pic>
              <p:pic>
                <p:nvPicPr>
                  <p:cNvPr id="70" name="Picture 103">
                    <a:extLst>
                      <a:ext uri="{FF2B5EF4-FFF2-40B4-BE49-F238E27FC236}">
                        <a16:creationId xmlns:a16="http://schemas.microsoft.com/office/drawing/2014/main" id="{05CCD97D-5FE2-44AF-AA0C-72BC7083B97D}"/>
                      </a:ext>
                    </a:extLst>
                  </p:cNvPr>
                  <p:cNvPicPr>
                    <a:picLocks noChangeAspect="1"/>
                  </p:cNvPicPr>
                  <p:nvPr/>
                </p:nvPicPr>
                <p:blipFill>
                  <a:blip r:embed="rId6" cstate="print">
                    <a:biLevel thresh="25000"/>
                    <a:extLst>
                      <a:ext uri="{28A0092B-C50C-407E-A947-70E740481C1C}">
                        <a14:useLocalDpi xmlns:a14="http://schemas.microsoft.com/office/drawing/2010/main" val="0"/>
                      </a:ext>
                    </a:extLst>
                  </a:blip>
                  <a:stretch>
                    <a:fillRect/>
                  </a:stretch>
                </p:blipFill>
                <p:spPr>
                  <a:xfrm flipH="1">
                    <a:off x="6934444" y="3586310"/>
                    <a:ext cx="146718" cy="108000"/>
                  </a:xfrm>
                  <a:prstGeom prst="rect">
                    <a:avLst/>
                  </a:prstGeom>
                </p:spPr>
              </p:pic>
            </p:grpSp>
          </p:grpSp>
          <p:pic>
            <p:nvPicPr>
              <p:cNvPr id="51" name="Picture 2" descr="Mon espace santé — Wikipédia">
                <a:extLst>
                  <a:ext uri="{FF2B5EF4-FFF2-40B4-BE49-F238E27FC236}">
                    <a16:creationId xmlns:a16="http://schemas.microsoft.com/office/drawing/2014/main" id="{AB0A2FF1-2A72-4E60-AAD5-E0C092E2AE6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41883" y="2697301"/>
                <a:ext cx="486594" cy="375092"/>
              </a:xfrm>
              <a:prstGeom prst="rect">
                <a:avLst/>
              </a:prstGeom>
              <a:noFill/>
              <a:extLst>
                <a:ext uri="{909E8E84-426E-40DD-AFC4-6F175D3DCCD1}">
                  <a14:hiddenFill xmlns:a14="http://schemas.microsoft.com/office/drawing/2010/main">
                    <a:solidFill>
                      <a:srgbClr val="FFFFFF"/>
                    </a:solidFill>
                  </a14:hiddenFill>
                </a:ext>
              </a:extLst>
            </p:spPr>
          </p:pic>
          <p:pic>
            <p:nvPicPr>
              <p:cNvPr id="54" name="Graphic 36" descr="Database outline">
                <a:extLst>
                  <a:ext uri="{FF2B5EF4-FFF2-40B4-BE49-F238E27FC236}">
                    <a16:creationId xmlns:a16="http://schemas.microsoft.com/office/drawing/2014/main" id="{D248BF91-16E5-4C14-87D4-B36577A5311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718321" y="5082995"/>
                <a:ext cx="1004112" cy="1081307"/>
              </a:xfrm>
              <a:prstGeom prst="rect">
                <a:avLst/>
              </a:prstGeom>
              <a:solidFill>
                <a:schemeClr val="bg1"/>
              </a:solidFill>
            </p:spPr>
          </p:pic>
          <p:pic>
            <p:nvPicPr>
              <p:cNvPr id="55" name="Graphic 7" descr="Qr Code with solid fill">
                <a:extLst>
                  <a:ext uri="{FF2B5EF4-FFF2-40B4-BE49-F238E27FC236}">
                    <a16:creationId xmlns:a16="http://schemas.microsoft.com/office/drawing/2014/main" id="{C6D9512E-00EC-4BE0-B4CA-883C50ADC836}"/>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a:off x="2712876" y="3784821"/>
                <a:ext cx="709227" cy="763752"/>
              </a:xfrm>
              <a:prstGeom prst="rect">
                <a:avLst/>
              </a:prstGeom>
            </p:spPr>
          </p:pic>
          <p:pic>
            <p:nvPicPr>
              <p:cNvPr id="50" name="Picture 2" descr="Le DMP - Le Dossier Médical qui garde en mémoire toutes vos informations de  santé - Centre Hospitalier de Bastia">
                <a:extLst>
                  <a:ext uri="{FF2B5EF4-FFF2-40B4-BE49-F238E27FC236}">
                    <a16:creationId xmlns:a16="http://schemas.microsoft.com/office/drawing/2014/main" id="{85C6FAA7-33EE-467D-B911-5636A8E9987A}"/>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18218" r="14623"/>
              <a:stretch/>
            </p:blipFill>
            <p:spPr bwMode="auto">
              <a:xfrm>
                <a:off x="1149522" y="4057222"/>
                <a:ext cx="357851" cy="404247"/>
              </a:xfrm>
              <a:prstGeom prst="rect">
                <a:avLst/>
              </a:prstGeom>
              <a:solidFill>
                <a:schemeClr val="bg1"/>
              </a:solidFill>
            </p:spPr>
          </p:pic>
          <p:sp>
            <p:nvSpPr>
              <p:cNvPr id="76" name="Oval 54">
                <a:extLst>
                  <a:ext uri="{FF2B5EF4-FFF2-40B4-BE49-F238E27FC236}">
                    <a16:creationId xmlns:a16="http://schemas.microsoft.com/office/drawing/2014/main" id="{A7668FF3-B86F-4A0C-B370-24AAEA91604F}"/>
                  </a:ext>
                </a:extLst>
              </p:cNvPr>
              <p:cNvSpPr/>
              <p:nvPr/>
            </p:nvSpPr>
            <p:spPr>
              <a:xfrm>
                <a:off x="1051482" y="4538396"/>
                <a:ext cx="235281" cy="245187"/>
              </a:xfrm>
              <a:prstGeom prst="ellipse">
                <a:avLst/>
              </a:prstGeom>
              <a:solidFill>
                <a:srgbClr val="00B0F0"/>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2</a:t>
                </a:r>
              </a:p>
            </p:txBody>
          </p:sp>
          <p:pic>
            <p:nvPicPr>
              <p:cNvPr id="77" name="Picture 52">
                <a:extLst>
                  <a:ext uri="{FF2B5EF4-FFF2-40B4-BE49-F238E27FC236}">
                    <a16:creationId xmlns:a16="http://schemas.microsoft.com/office/drawing/2014/main" id="{EB5D119D-35DA-4128-831F-216BD457221D}"/>
                  </a:ext>
                </a:extLst>
              </p:cNvPr>
              <p:cNvPicPr>
                <a:picLocks noChangeAspect="1"/>
              </p:cNvPicPr>
              <p:nvPr/>
            </p:nvPicPr>
            <p:blipFill>
              <a:blip r:embed="rId13"/>
              <a:stretch>
                <a:fillRect/>
              </a:stretch>
            </p:blipFill>
            <p:spPr>
              <a:xfrm>
                <a:off x="1703049" y="4145931"/>
                <a:ext cx="327696" cy="390276"/>
              </a:xfrm>
              <a:prstGeom prst="roundRect">
                <a:avLst/>
              </a:prstGeom>
            </p:spPr>
          </p:pic>
          <p:sp>
            <p:nvSpPr>
              <p:cNvPr id="114" name="Flèche vers le haut 113"/>
              <p:cNvSpPr/>
              <p:nvPr/>
            </p:nvSpPr>
            <p:spPr>
              <a:xfrm rot="2358508">
                <a:off x="1671094" y="3075999"/>
                <a:ext cx="328827" cy="9889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6" name="Oval 54">
                <a:extLst>
                  <a:ext uri="{FF2B5EF4-FFF2-40B4-BE49-F238E27FC236}">
                    <a16:creationId xmlns:a16="http://schemas.microsoft.com/office/drawing/2014/main" id="{A7668FF3-B86F-4A0C-B370-24AAEA91604F}"/>
                  </a:ext>
                </a:extLst>
              </p:cNvPr>
              <p:cNvSpPr/>
              <p:nvPr/>
            </p:nvSpPr>
            <p:spPr>
              <a:xfrm>
                <a:off x="1486210" y="4425979"/>
                <a:ext cx="235281" cy="245187"/>
              </a:xfrm>
              <a:prstGeom prst="ellipse">
                <a:avLst/>
              </a:prstGeom>
              <a:solidFill>
                <a:srgbClr val="00B0F0"/>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3</a:t>
                </a:r>
              </a:p>
            </p:txBody>
          </p:sp>
          <p:sp>
            <p:nvSpPr>
              <p:cNvPr id="118" name="Oval 54">
                <a:extLst>
                  <a:ext uri="{FF2B5EF4-FFF2-40B4-BE49-F238E27FC236}">
                    <a16:creationId xmlns:a16="http://schemas.microsoft.com/office/drawing/2014/main" id="{A7668FF3-B86F-4A0C-B370-24AAEA91604F}"/>
                  </a:ext>
                </a:extLst>
              </p:cNvPr>
              <p:cNvSpPr/>
              <p:nvPr/>
            </p:nvSpPr>
            <p:spPr>
              <a:xfrm>
                <a:off x="3341334" y="2611226"/>
                <a:ext cx="235281" cy="245187"/>
              </a:xfrm>
              <a:prstGeom prst="ellipse">
                <a:avLst/>
              </a:prstGeom>
              <a:solidFill>
                <a:schemeClr val="bg2"/>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4</a:t>
                </a:r>
              </a:p>
            </p:txBody>
          </p:sp>
          <p:grpSp>
            <p:nvGrpSpPr>
              <p:cNvPr id="126" name="Groupe 125"/>
              <p:cNvGrpSpPr/>
              <p:nvPr/>
            </p:nvGrpSpPr>
            <p:grpSpPr>
              <a:xfrm>
                <a:off x="1286765" y="5729858"/>
                <a:ext cx="1600858" cy="245187"/>
                <a:chOff x="1568951" y="5392175"/>
                <a:chExt cx="1459178" cy="217148"/>
              </a:xfrm>
            </p:grpSpPr>
            <p:sp>
              <p:nvSpPr>
                <p:cNvPr id="122" name="Oval 54">
                  <a:extLst>
                    <a:ext uri="{FF2B5EF4-FFF2-40B4-BE49-F238E27FC236}">
                      <a16:creationId xmlns:a16="http://schemas.microsoft.com/office/drawing/2014/main" id="{A7668FF3-B86F-4A0C-B370-24AAEA91604F}"/>
                    </a:ext>
                  </a:extLst>
                </p:cNvPr>
                <p:cNvSpPr/>
                <p:nvPr/>
              </p:nvSpPr>
              <p:spPr>
                <a:xfrm>
                  <a:off x="1568951" y="5392175"/>
                  <a:ext cx="214458" cy="217148"/>
                </a:xfrm>
                <a:prstGeom prst="ellipse">
                  <a:avLst/>
                </a:prstGeom>
                <a:solidFill>
                  <a:schemeClr val="accent1"/>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6</a:t>
                  </a:r>
                </a:p>
              </p:txBody>
            </p:sp>
            <p:cxnSp>
              <p:nvCxnSpPr>
                <p:cNvPr id="124" name="Connecteur droit avec flèche 123"/>
                <p:cNvCxnSpPr/>
                <p:nvPr/>
              </p:nvCxnSpPr>
              <p:spPr>
                <a:xfrm flipV="1">
                  <a:off x="1899561" y="5500749"/>
                  <a:ext cx="1128568"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7" name="Groupe 126"/>
              <p:cNvGrpSpPr/>
              <p:nvPr/>
            </p:nvGrpSpPr>
            <p:grpSpPr>
              <a:xfrm>
                <a:off x="1272092" y="5457224"/>
                <a:ext cx="1615530" cy="245187"/>
                <a:chOff x="1568951" y="5392175"/>
                <a:chExt cx="1472552" cy="217148"/>
              </a:xfrm>
            </p:grpSpPr>
            <p:sp>
              <p:nvSpPr>
                <p:cNvPr id="128" name="Oval 54">
                  <a:extLst>
                    <a:ext uri="{FF2B5EF4-FFF2-40B4-BE49-F238E27FC236}">
                      <a16:creationId xmlns:a16="http://schemas.microsoft.com/office/drawing/2014/main" id="{A7668FF3-B86F-4A0C-B370-24AAEA91604F}"/>
                    </a:ext>
                  </a:extLst>
                </p:cNvPr>
                <p:cNvSpPr/>
                <p:nvPr/>
              </p:nvSpPr>
              <p:spPr>
                <a:xfrm>
                  <a:off x="1568951" y="5392175"/>
                  <a:ext cx="214458" cy="217148"/>
                </a:xfrm>
                <a:prstGeom prst="ellipse">
                  <a:avLst/>
                </a:prstGeom>
                <a:solidFill>
                  <a:srgbClr val="00B0F0"/>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1</a:t>
                  </a:r>
                </a:p>
              </p:txBody>
            </p:sp>
            <p:cxnSp>
              <p:nvCxnSpPr>
                <p:cNvPr id="129" name="Connecteur droit avec flèche 128"/>
                <p:cNvCxnSpPr/>
                <p:nvPr/>
              </p:nvCxnSpPr>
              <p:spPr>
                <a:xfrm flipV="1">
                  <a:off x="1899561" y="5500749"/>
                  <a:ext cx="114194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32" name="Picture 52">
                <a:extLst>
                  <a:ext uri="{FF2B5EF4-FFF2-40B4-BE49-F238E27FC236}">
                    <a16:creationId xmlns:a16="http://schemas.microsoft.com/office/drawing/2014/main" id="{EB5D119D-35DA-4128-831F-216BD457221D}"/>
                  </a:ext>
                </a:extLst>
              </p:cNvPr>
              <p:cNvPicPr>
                <a:picLocks noChangeAspect="1"/>
              </p:cNvPicPr>
              <p:nvPr/>
            </p:nvPicPr>
            <p:blipFill>
              <a:blip r:embed="rId13"/>
              <a:stretch>
                <a:fillRect/>
              </a:stretch>
            </p:blipFill>
            <p:spPr>
              <a:xfrm>
                <a:off x="2385180" y="5113824"/>
                <a:ext cx="327696" cy="390276"/>
              </a:xfrm>
              <a:prstGeom prst="roundRect">
                <a:avLst/>
              </a:prstGeom>
            </p:spPr>
          </p:pic>
          <p:grpSp>
            <p:nvGrpSpPr>
              <p:cNvPr id="147" name="Groupe 146"/>
              <p:cNvGrpSpPr/>
              <p:nvPr/>
            </p:nvGrpSpPr>
            <p:grpSpPr>
              <a:xfrm>
                <a:off x="3576615" y="5532445"/>
                <a:ext cx="1325394" cy="245187"/>
                <a:chOff x="3589315" y="5227645"/>
                <a:chExt cx="1325394" cy="245187"/>
              </a:xfrm>
            </p:grpSpPr>
            <p:sp>
              <p:nvSpPr>
                <p:cNvPr id="119" name="Oval 54">
                  <a:extLst>
                    <a:ext uri="{FF2B5EF4-FFF2-40B4-BE49-F238E27FC236}">
                      <a16:creationId xmlns:a16="http://schemas.microsoft.com/office/drawing/2014/main" id="{A7668FF3-B86F-4A0C-B370-24AAEA91604F}"/>
                    </a:ext>
                  </a:extLst>
                </p:cNvPr>
                <p:cNvSpPr/>
                <p:nvPr/>
              </p:nvSpPr>
              <p:spPr>
                <a:xfrm>
                  <a:off x="4679428" y="5227645"/>
                  <a:ext cx="235281" cy="245187"/>
                </a:xfrm>
                <a:prstGeom prst="ellipse">
                  <a:avLst/>
                </a:prstGeom>
                <a:solidFill>
                  <a:schemeClr val="bg2"/>
                </a:solidFill>
                <a:ln w="25400" cap="flat" cmpd="sng" algn="ctr">
                  <a:noFill/>
                  <a:prstDash val="solid"/>
                </a:ln>
                <a:effectLst/>
              </p:spPr>
              <p:txBody>
                <a:bodyPr lIns="0" rIns="0"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a:ea typeface="+mn-ea"/>
                      <a:cs typeface="+mn-cs"/>
                    </a:rPr>
                    <a:t>5</a:t>
                  </a:r>
                </a:p>
              </p:txBody>
            </p:sp>
            <p:cxnSp>
              <p:nvCxnSpPr>
                <p:cNvPr id="133" name="Connecteur droit avec flèche 132"/>
                <p:cNvCxnSpPr/>
                <p:nvPr/>
              </p:nvCxnSpPr>
              <p:spPr>
                <a:xfrm flipH="1" flipV="1">
                  <a:off x="3589315" y="5350238"/>
                  <a:ext cx="959488" cy="2"/>
                </a:xfrm>
                <a:prstGeom prst="straightConnector1">
                  <a:avLst/>
                </a:prstGeom>
                <a:ln>
                  <a:solidFill>
                    <a:schemeClr val="bg2"/>
                  </a:solidFill>
                  <a:tailEnd type="arrow"/>
                </a:ln>
              </p:spPr>
              <p:style>
                <a:lnRef idx="1">
                  <a:schemeClr val="accent1"/>
                </a:lnRef>
                <a:fillRef idx="0">
                  <a:schemeClr val="accent1"/>
                </a:fillRef>
                <a:effectRef idx="0">
                  <a:schemeClr val="accent1"/>
                </a:effectRef>
                <a:fontRef idx="minor">
                  <a:schemeClr val="tx1"/>
                </a:fontRef>
              </p:style>
            </p:cxnSp>
          </p:grpSp>
        </p:grpSp>
        <p:sp>
          <p:nvSpPr>
            <p:cNvPr id="75" name="Flèche vers le haut 74"/>
            <p:cNvSpPr/>
            <p:nvPr/>
          </p:nvSpPr>
          <p:spPr>
            <a:xfrm rot="8315475">
              <a:off x="4195241" y="3168372"/>
              <a:ext cx="364910" cy="6259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8" name="Picture 52">
              <a:extLst>
                <a:ext uri="{FF2B5EF4-FFF2-40B4-BE49-F238E27FC236}">
                  <a16:creationId xmlns:a16="http://schemas.microsoft.com/office/drawing/2014/main" id="{EB5D119D-35DA-4128-831F-216BD457221D}"/>
                </a:ext>
              </a:extLst>
            </p:cNvPr>
            <p:cNvPicPr>
              <a:picLocks noChangeAspect="1"/>
            </p:cNvPicPr>
            <p:nvPr/>
          </p:nvPicPr>
          <p:blipFill>
            <a:blip r:embed="rId13"/>
            <a:stretch>
              <a:fillRect/>
            </a:stretch>
          </p:blipFill>
          <p:spPr>
            <a:xfrm>
              <a:off x="4596715" y="3758807"/>
              <a:ext cx="327696" cy="390276"/>
            </a:xfrm>
            <a:prstGeom prst="roundRect">
              <a:avLst/>
            </a:prstGeom>
          </p:spPr>
        </p:pic>
      </p:grpSp>
      <p:sp>
        <p:nvSpPr>
          <p:cNvPr id="57" name="Rectangle 56"/>
          <p:cNvSpPr/>
          <p:nvPr/>
        </p:nvSpPr>
        <p:spPr>
          <a:xfrm>
            <a:off x="101598" y="6472079"/>
            <a:ext cx="5503653" cy="338554"/>
          </a:xfrm>
          <a:prstGeom prst="rect">
            <a:avLst/>
          </a:prstGeom>
        </p:spPr>
        <p:txBody>
          <a:bodyPr wrap="square">
            <a:spAutoFit/>
          </a:bodyPr>
          <a:lstStyle/>
          <a:p>
            <a:pPr marL="171450" indent="-171450">
              <a:buFont typeface="Arial" charset="0"/>
              <a:buChar char="•"/>
            </a:pPr>
            <a:r>
              <a:rPr lang="fr-FR" sz="800" i="1" dirty="0">
                <a:solidFill>
                  <a:srgbClr val="000000"/>
                </a:solidFill>
                <a:latin typeface="Arial (Corps)"/>
              </a:rPr>
              <a:t>Le patient doit obligatoirement présenter l’exemplaire papier tant que tous les PS ne sont pas équipés.</a:t>
            </a:r>
          </a:p>
          <a:p>
            <a:r>
              <a:rPr lang="fr-FR" sz="800" i="1" dirty="0">
                <a:solidFill>
                  <a:srgbClr val="000000"/>
                </a:solidFill>
                <a:latin typeface="Arial (Corps)"/>
              </a:rPr>
              <a:t>**   Si le prescrit n’est pas équipé, l’ordonnance peut toujours être traitée selon le circuit classique (papier).</a:t>
            </a:r>
          </a:p>
        </p:txBody>
      </p:sp>
      <p:sp>
        <p:nvSpPr>
          <p:cNvPr id="3" name="Slide Number Placeholder 2">
            <a:extLst>
              <a:ext uri="{FF2B5EF4-FFF2-40B4-BE49-F238E27FC236}">
                <a16:creationId xmlns:a16="http://schemas.microsoft.com/office/drawing/2014/main" id="{E3FC444A-4AA7-4050-9937-EB83549E6F16}"/>
              </a:ext>
            </a:extLst>
          </p:cNvPr>
          <p:cNvSpPr>
            <a:spLocks noGrp="1"/>
          </p:cNvSpPr>
          <p:nvPr>
            <p:ph type="sldNum" sz="quarter" idx="12"/>
          </p:nvPr>
        </p:nvSpPr>
        <p:spPr/>
        <p:txBody>
          <a:bodyPr/>
          <a:lstStyle/>
          <a:p>
            <a:fld id="{D8F602E6-4D9D-42E9-B849-2FB7AAFA31EC}" type="slidenum">
              <a:rPr lang="fr-FR" smtClean="0"/>
              <a:t>4</a:t>
            </a:fld>
            <a:endParaRPr lang="fr-FR" dirty="0"/>
          </a:p>
        </p:txBody>
      </p:sp>
      <p:pic>
        <p:nvPicPr>
          <p:cNvPr id="52" name="Picture 17">
            <a:extLst>
              <a:ext uri="{FF2B5EF4-FFF2-40B4-BE49-F238E27FC236}">
                <a16:creationId xmlns:a16="http://schemas.microsoft.com/office/drawing/2014/main" id="{02E9BC7A-AD4F-4BE6-A60E-34BDA142981B}"/>
              </a:ext>
            </a:extLst>
          </p:cNvPr>
          <p:cNvPicPr>
            <a:picLocks noChangeAspect="1" noChangeArrowheads="1"/>
          </p:cNvPicPr>
          <p:nvPr/>
        </p:nvPicPr>
        <p:blipFill rotWithShape="1">
          <a:blip r:embed="rId14">
            <a:extLst>
              <a:ext uri="{BEBA8EAE-BF5A-486C-A8C5-ECC9F3942E4B}">
                <a14:imgProps xmlns:a14="http://schemas.microsoft.com/office/drawing/2010/main">
                  <a14:imgLayer r:embed="rId15">
                    <a14:imgEffect>
                      <a14:backgroundRemoval t="16484" b="82418" l="6584" r="96708">
                        <a14:foregroundMark x1="96708" y1="83516" x2="96708" y2="83516"/>
                        <a14:foregroundMark x1="94239" y1="25275" x2="94239" y2="25275"/>
                        <a14:foregroundMark x1="86008" y1="24176" x2="84774" y2="49451"/>
                        <a14:foregroundMark x1="77778" y1="19780" x2="19342" y2="17582"/>
                        <a14:foregroundMark x1="19342" y1="17582" x2="9877" y2="69231"/>
                        <a14:foregroundMark x1="6584" y1="37363" x2="6584" y2="61538"/>
                      </a14:backgroundRemoval>
                    </a14:imgEffect>
                  </a14:imgLayer>
                </a14:imgProps>
              </a:ext>
              <a:ext uri="{28A0092B-C50C-407E-A947-70E740481C1C}">
                <a14:useLocalDpi xmlns:a14="http://schemas.microsoft.com/office/drawing/2010/main" val="0"/>
              </a:ext>
            </a:extLst>
          </a:blip>
          <a:srcRect l="2025" t="8772" r="85" b="9648"/>
          <a:stretch/>
        </p:blipFill>
        <p:spPr bwMode="auto">
          <a:xfrm>
            <a:off x="8690571" y="6167378"/>
            <a:ext cx="1865967" cy="582333"/>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234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1">
            <a:extLst>
              <a:ext uri="{FF2B5EF4-FFF2-40B4-BE49-F238E27FC236}">
                <a16:creationId xmlns:a16="http://schemas.microsoft.com/office/drawing/2014/main" id="{F408C0C6-8F1B-4EEF-80A2-C351BD69B058}"/>
              </a:ext>
            </a:extLst>
          </p:cNvPr>
          <p:cNvSpPr txBox="1">
            <a:spLocks/>
          </p:cNvSpPr>
          <p:nvPr/>
        </p:nvSpPr>
        <p:spPr>
          <a:xfrm>
            <a:off x="498660" y="494778"/>
            <a:ext cx="11196000" cy="1114817"/>
          </a:xfrm>
          <a:prstGeom prst="rect">
            <a:avLst/>
          </a:prstGeom>
          <a:solidFill>
            <a:schemeClr val="tx1"/>
          </a:solidFill>
          <a:ln w="3175">
            <a:solidFill>
              <a:schemeClr val="tx1"/>
            </a:solidFill>
            <a:prstDash val="solid"/>
          </a:ln>
        </p:spPr>
        <p:txBody>
          <a:bodyPr vert="horz" lIns="432000" tIns="72000" rIns="72000" bIns="72000" rtlCol="0" anchor="ctr">
            <a:normAutofit/>
          </a:bodyPr>
          <a:lst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a:lstStyle>
          <a:p>
            <a:r>
              <a:rPr lang="fr-FR" dirty="0">
                <a:solidFill>
                  <a:prstClr val="white"/>
                </a:solidFill>
              </a:rPr>
              <a:t>A quoi ressemble une ordonnance papier générée via le dispositif d’ordonnance numérique ?</a:t>
            </a:r>
          </a:p>
        </p:txBody>
      </p:sp>
      <p:sp>
        <p:nvSpPr>
          <p:cNvPr id="47" name="Text Placeholder 15">
            <a:extLst>
              <a:ext uri="{FF2B5EF4-FFF2-40B4-BE49-F238E27FC236}">
                <a16:creationId xmlns:a16="http://schemas.microsoft.com/office/drawing/2014/main" id="{1678EFB2-9998-48CF-8A13-B47DB55FE185}"/>
              </a:ext>
            </a:extLst>
          </p:cNvPr>
          <p:cNvSpPr txBox="1">
            <a:spLocks/>
          </p:cNvSpPr>
          <p:nvPr/>
        </p:nvSpPr>
        <p:spPr>
          <a:xfrm>
            <a:off x="7438489" y="2169473"/>
            <a:ext cx="4270731" cy="278491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 indent="0" algn="just">
              <a:spcBef>
                <a:spcPts val="0"/>
              </a:spcBef>
              <a:spcAft>
                <a:spcPts val="1000"/>
              </a:spcAft>
              <a:buFont typeface="Arial" panose="020B0604020202020204" pitchFamily="34" charset="0"/>
              <a:buNone/>
              <a:defRPr/>
            </a:pPr>
            <a:r>
              <a:rPr lang="fr-FR" sz="1200" dirty="0">
                <a:solidFill>
                  <a:schemeClr val="bg2">
                    <a:lumMod val="50000"/>
                  </a:schemeClr>
                </a:solidFill>
                <a:sym typeface="Arial"/>
              </a:rPr>
              <a:t>En fin de consultation, l’ordonnance papier est remise au patient.</a:t>
            </a:r>
          </a:p>
          <a:p>
            <a:pPr marL="36000" indent="0" algn="just">
              <a:spcBef>
                <a:spcPts val="0"/>
              </a:spcBef>
              <a:spcAft>
                <a:spcPts val="1000"/>
              </a:spcAft>
              <a:buFont typeface="Arial" panose="020B0604020202020204" pitchFamily="34" charset="0"/>
              <a:buNone/>
              <a:defRPr/>
            </a:pPr>
            <a:r>
              <a:rPr lang="fr-FR" sz="1200" dirty="0">
                <a:solidFill>
                  <a:schemeClr val="bg2">
                    <a:lumMod val="50000"/>
                  </a:schemeClr>
                </a:solidFill>
                <a:sym typeface="Arial"/>
              </a:rPr>
              <a:t>En plus de ces informations classiques figurent :</a:t>
            </a:r>
          </a:p>
          <a:p>
            <a:pPr marL="207450" indent="-171450" algn="just">
              <a:spcBef>
                <a:spcPts val="0"/>
              </a:spcBef>
              <a:spcAft>
                <a:spcPts val="1000"/>
              </a:spcAft>
              <a:defRPr/>
            </a:pPr>
            <a:r>
              <a:rPr lang="fr-FR" sz="1200" dirty="0">
                <a:solidFill>
                  <a:schemeClr val="bg2">
                    <a:lumMod val="50000"/>
                  </a:schemeClr>
                </a:solidFill>
                <a:sym typeface="Arial"/>
              </a:rPr>
              <a:t>un QR code véhiculant un numéro unique de prescription, mentionné en clair sous le QR code</a:t>
            </a:r>
          </a:p>
          <a:p>
            <a:pPr marL="207450" indent="-171450" algn="just">
              <a:spcBef>
                <a:spcPts val="0"/>
              </a:spcBef>
              <a:spcAft>
                <a:spcPts val="1000"/>
              </a:spcAft>
              <a:defRPr/>
            </a:pPr>
            <a:r>
              <a:rPr lang="fr-FR" sz="1200" dirty="0">
                <a:solidFill>
                  <a:schemeClr val="bg2">
                    <a:lumMod val="50000"/>
                  </a:schemeClr>
                </a:solidFill>
                <a:sym typeface="Arial"/>
              </a:rPr>
              <a:t>des mentions légales obligatoires relatives au traitement des données à caractère personnel</a:t>
            </a:r>
          </a:p>
        </p:txBody>
      </p:sp>
      <p:sp>
        <p:nvSpPr>
          <p:cNvPr id="18" name="TextBox 17">
            <a:extLst>
              <a:ext uri="{FF2B5EF4-FFF2-40B4-BE49-F238E27FC236}">
                <a16:creationId xmlns:a16="http://schemas.microsoft.com/office/drawing/2014/main" id="{6CC36FE6-FCB0-47E6-B17F-52B66D8D3F09}"/>
              </a:ext>
            </a:extLst>
          </p:cNvPr>
          <p:cNvSpPr txBox="1"/>
          <p:nvPr/>
        </p:nvSpPr>
        <p:spPr>
          <a:xfrm>
            <a:off x="7423929" y="4293194"/>
            <a:ext cx="4270731" cy="697627"/>
          </a:xfrm>
          <a:prstGeom prst="rect">
            <a:avLst/>
          </a:prstGeom>
          <a:noFill/>
          <a:ln>
            <a:solidFill>
              <a:srgbClr val="0C419A"/>
            </a:solidFill>
            <a:prstDash val="dash"/>
          </a:ln>
        </p:spPr>
        <p:txBody>
          <a:bodyPr wrap="square">
            <a:spAutoFit/>
          </a:bodyPr>
          <a:lstStyle/>
          <a:p>
            <a:pPr>
              <a:spcBef>
                <a:spcPts val="1200"/>
              </a:spcBef>
            </a:pPr>
            <a:r>
              <a:rPr lang="fr-FR" sz="1200" b="1" dirty="0">
                <a:solidFill>
                  <a:srgbClr val="0C419A"/>
                </a:solidFill>
              </a:rPr>
              <a:t>A noter : </a:t>
            </a:r>
          </a:p>
          <a:p>
            <a:pPr marL="285750" indent="-285750" algn="just">
              <a:spcBef>
                <a:spcPts val="200"/>
              </a:spcBef>
              <a:buFont typeface="Arial" panose="020B0604020202020204" pitchFamily="34" charset="0"/>
              <a:buChar char="•"/>
            </a:pPr>
            <a:r>
              <a:rPr lang="fr-FR" sz="1200" b="1" dirty="0">
                <a:solidFill>
                  <a:srgbClr val="0C419A"/>
                </a:solidFill>
              </a:rPr>
              <a:t>Les entêtes habituelles peuvent être conservées;</a:t>
            </a:r>
          </a:p>
          <a:p>
            <a:pPr marL="285750" indent="-285750" algn="just">
              <a:spcBef>
                <a:spcPts val="200"/>
              </a:spcBef>
              <a:buFont typeface="Arial" panose="020B0604020202020204" pitchFamily="34" charset="0"/>
              <a:buChar char="•"/>
            </a:pPr>
            <a:r>
              <a:rPr lang="fr-FR" sz="1200" b="1" dirty="0">
                <a:solidFill>
                  <a:srgbClr val="0C419A"/>
                </a:solidFill>
              </a:rPr>
              <a:t>pas d’obligation de transmettre les codes LPP.</a:t>
            </a:r>
          </a:p>
        </p:txBody>
      </p:sp>
      <p:grpSp>
        <p:nvGrpSpPr>
          <p:cNvPr id="7" name="Groupe 6"/>
          <p:cNvGrpSpPr/>
          <p:nvPr/>
        </p:nvGrpSpPr>
        <p:grpSpPr>
          <a:xfrm>
            <a:off x="404771" y="1760968"/>
            <a:ext cx="6505409" cy="4831362"/>
            <a:chOff x="360000" y="1873984"/>
            <a:chExt cx="6505409" cy="4831362"/>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660" y="2197509"/>
              <a:ext cx="3129560" cy="3885791"/>
            </a:xfrm>
            <a:prstGeom prst="rect">
              <a:avLst/>
            </a:prstGeom>
          </p:spPr>
        </p:pic>
        <p:sp>
          <p:nvSpPr>
            <p:cNvPr id="40" name="Text Placeholder 15">
              <a:extLst>
                <a:ext uri="{FF2B5EF4-FFF2-40B4-BE49-F238E27FC236}">
                  <a16:creationId xmlns:a16="http://schemas.microsoft.com/office/drawing/2014/main" id="{1678EFB2-9998-48CF-8A13-B47DB55FE185}"/>
                </a:ext>
              </a:extLst>
            </p:cNvPr>
            <p:cNvSpPr txBox="1">
              <a:spLocks/>
            </p:cNvSpPr>
            <p:nvPr/>
          </p:nvSpPr>
          <p:spPr>
            <a:xfrm>
              <a:off x="360000" y="1873984"/>
              <a:ext cx="3768457" cy="31786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 indent="0" algn="just">
                <a:spcBef>
                  <a:spcPts val="0"/>
                </a:spcBef>
                <a:spcAft>
                  <a:spcPts val="1000"/>
                </a:spcAft>
                <a:buFont typeface="Arial" panose="020B0604020202020204" pitchFamily="34" charset="0"/>
                <a:buNone/>
                <a:defRPr/>
              </a:pPr>
              <a:r>
                <a:rPr lang="fr-FR" sz="1400" b="1" dirty="0">
                  <a:solidFill>
                    <a:srgbClr val="0C419A"/>
                  </a:solidFill>
                  <a:sym typeface="Arial"/>
                </a:rPr>
                <a:t>Facsimilé d’ordonnance numérique</a:t>
              </a:r>
            </a:p>
          </p:txBody>
        </p:sp>
        <p:sp>
          <p:nvSpPr>
            <p:cNvPr id="31" name="Légende encadrée avec une bordure 1 30"/>
            <p:cNvSpPr/>
            <p:nvPr/>
          </p:nvSpPr>
          <p:spPr>
            <a:xfrm>
              <a:off x="4940300" y="2077546"/>
              <a:ext cx="1854200" cy="431800"/>
            </a:xfrm>
            <a:prstGeom prst="accentBorderCallout1">
              <a:avLst>
                <a:gd name="adj1" fmla="val 18750"/>
                <a:gd name="adj2" fmla="val -8333"/>
                <a:gd name="adj3" fmla="val 160041"/>
                <a:gd name="adj4" fmla="val -17231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a:solidFill>
                    <a:srgbClr val="545859"/>
                  </a:solidFill>
                </a:rPr>
                <a:t>Informations relatives au prescripteur</a:t>
              </a:r>
            </a:p>
          </p:txBody>
        </p:sp>
        <p:sp>
          <p:nvSpPr>
            <p:cNvPr id="41" name="Légende encadrée avec une bordure 1 40"/>
            <p:cNvSpPr/>
            <p:nvPr/>
          </p:nvSpPr>
          <p:spPr>
            <a:xfrm>
              <a:off x="4940300" y="3512284"/>
              <a:ext cx="1854200" cy="431800"/>
            </a:xfrm>
            <a:prstGeom prst="accentBorderCallout1">
              <a:avLst>
                <a:gd name="adj1" fmla="val 18750"/>
                <a:gd name="adj2" fmla="val -8333"/>
                <a:gd name="adj3" fmla="val -20820"/>
                <a:gd name="adj4" fmla="val -679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a:solidFill>
                    <a:srgbClr val="545859"/>
                  </a:solidFill>
                </a:rPr>
                <a:t>Date de la prescription</a:t>
              </a:r>
            </a:p>
          </p:txBody>
        </p:sp>
        <p:sp>
          <p:nvSpPr>
            <p:cNvPr id="42" name="Légende encadrée avec une bordure 1 41"/>
            <p:cNvSpPr/>
            <p:nvPr/>
          </p:nvSpPr>
          <p:spPr>
            <a:xfrm>
              <a:off x="4940300" y="2953301"/>
              <a:ext cx="1854200" cy="431800"/>
            </a:xfrm>
            <a:prstGeom prst="accentBorderCallout1">
              <a:avLst>
                <a:gd name="adj1" fmla="val 18750"/>
                <a:gd name="adj2" fmla="val -8333"/>
                <a:gd name="adj3" fmla="val 16685"/>
                <a:gd name="adj4" fmla="val -719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a:solidFill>
                    <a:srgbClr val="545859"/>
                  </a:solidFill>
                </a:rPr>
                <a:t>Informations relatives au patient</a:t>
              </a:r>
            </a:p>
          </p:txBody>
        </p:sp>
        <p:sp>
          <p:nvSpPr>
            <p:cNvPr id="43" name="Légende encadrée avec une bordure 1 42"/>
            <p:cNvSpPr/>
            <p:nvPr/>
          </p:nvSpPr>
          <p:spPr>
            <a:xfrm>
              <a:off x="4940300" y="4176659"/>
              <a:ext cx="1854200" cy="431800"/>
            </a:xfrm>
            <a:prstGeom prst="accentBorderCallout1">
              <a:avLst>
                <a:gd name="adj1" fmla="val 18750"/>
                <a:gd name="adj2" fmla="val -8333"/>
                <a:gd name="adj3" fmla="val -38178"/>
                <a:gd name="adj4" fmla="val -701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a:solidFill>
                    <a:srgbClr val="545859"/>
                  </a:solidFill>
                </a:rPr>
                <a:t>Contenu de la prescription</a:t>
              </a:r>
            </a:p>
          </p:txBody>
        </p:sp>
        <p:sp>
          <p:nvSpPr>
            <p:cNvPr id="44" name="Légende encadrée avec une bordure 1 43"/>
            <p:cNvSpPr/>
            <p:nvPr/>
          </p:nvSpPr>
          <p:spPr>
            <a:xfrm>
              <a:off x="4940300" y="4951359"/>
              <a:ext cx="1854200" cy="431800"/>
            </a:xfrm>
            <a:prstGeom prst="accentBorderCallout1">
              <a:avLst>
                <a:gd name="adj1" fmla="val 18750"/>
                <a:gd name="adj2" fmla="val -8333"/>
                <a:gd name="adj3" fmla="val -35656"/>
                <a:gd name="adj4" fmla="val -8020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a:solidFill>
                    <a:srgbClr val="545859"/>
                  </a:solidFill>
                </a:rPr>
                <a:t>Signature du prescripteur</a:t>
              </a:r>
            </a:p>
          </p:txBody>
        </p:sp>
        <p:sp>
          <p:nvSpPr>
            <p:cNvPr id="45" name="Légende encadrée avec une bordure 1 44"/>
            <p:cNvSpPr/>
            <p:nvPr/>
          </p:nvSpPr>
          <p:spPr>
            <a:xfrm>
              <a:off x="4592109" y="5601188"/>
              <a:ext cx="2273300" cy="622046"/>
            </a:xfrm>
            <a:prstGeom prst="accentBorderCallout1">
              <a:avLst>
                <a:gd name="adj1" fmla="val 18750"/>
                <a:gd name="adj2" fmla="val -8333"/>
                <a:gd name="adj3" fmla="val 20680"/>
                <a:gd name="adj4" fmla="val -41981"/>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100" b="1" dirty="0">
                  <a:solidFill>
                    <a:srgbClr val="545859"/>
                  </a:solidFill>
                </a:rPr>
                <a:t>Informations légales du patient relatives au traitement des données à caractère personnel</a:t>
              </a:r>
            </a:p>
          </p:txBody>
        </p:sp>
        <p:sp>
          <p:nvSpPr>
            <p:cNvPr id="46" name="Légende encadrée avec une bordure 1 45"/>
            <p:cNvSpPr/>
            <p:nvPr/>
          </p:nvSpPr>
          <p:spPr>
            <a:xfrm>
              <a:off x="1769856" y="6151100"/>
              <a:ext cx="1709944" cy="554246"/>
            </a:xfrm>
            <a:prstGeom prst="accentBorderCallout1">
              <a:avLst>
                <a:gd name="adj1" fmla="val 18750"/>
                <a:gd name="adj2" fmla="val -8333"/>
                <a:gd name="adj3" fmla="val -22862"/>
                <a:gd name="adj4" fmla="val -32105"/>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a:solidFill>
                    <a:srgbClr val="545859"/>
                  </a:solidFill>
                </a:rPr>
                <a:t>QR code et numéro unique de prescription</a:t>
              </a:r>
            </a:p>
          </p:txBody>
        </p:sp>
        <p:sp>
          <p:nvSpPr>
            <p:cNvPr id="28" name="Espace réservé du numéro de diapositive 16">
              <a:extLst>
                <a:ext uri="{FF2B5EF4-FFF2-40B4-BE49-F238E27FC236}">
                  <a16:creationId xmlns:a16="http://schemas.microsoft.com/office/drawing/2014/main" id="{E44AF373-2B2A-4BF4-BE1E-60123CD6ADD4}"/>
                </a:ext>
              </a:extLst>
            </p:cNvPr>
            <p:cNvSpPr txBox="1">
              <a:spLocks/>
            </p:cNvSpPr>
            <p:nvPr/>
          </p:nvSpPr>
          <p:spPr>
            <a:xfrm>
              <a:off x="395469" y="6229647"/>
              <a:ext cx="720000" cy="28800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200" smtClean="0">
                  <a:solidFill>
                    <a:srgbClr val="0C419A"/>
                  </a:solidFill>
                </a:rPr>
                <a:pPr/>
                <a:t>5</a:t>
              </a:fld>
              <a:endParaRPr lang="fr-FR" sz="1200" dirty="0">
                <a:solidFill>
                  <a:srgbClr val="0C419A"/>
                </a:solidFill>
              </a:endParaRPr>
            </a:p>
          </p:txBody>
        </p:sp>
      </p:grpSp>
      <p:sp>
        <p:nvSpPr>
          <p:cNvPr id="2" name="ZoneTexte 1"/>
          <p:cNvSpPr txBox="1"/>
          <p:nvPr/>
        </p:nvSpPr>
        <p:spPr>
          <a:xfrm>
            <a:off x="7438489" y="5163780"/>
            <a:ext cx="4270731" cy="795089"/>
          </a:xfrm>
          <a:prstGeom prst="rect">
            <a:avLst/>
          </a:prstGeom>
          <a:noFill/>
          <a:ln>
            <a:solidFill>
              <a:srgbClr val="0C419A"/>
            </a:solidFill>
            <a:prstDash val="dash"/>
          </a:ln>
        </p:spPr>
        <p:txBody>
          <a:bodyPr wrap="square">
            <a:spAutoFit/>
          </a:bodyPr>
          <a:lstStyle>
            <a:defPPr>
              <a:defRPr lang="fr-FR"/>
            </a:defPPr>
            <a:lvl1pPr>
              <a:spcBef>
                <a:spcPts val="1200"/>
              </a:spcBef>
              <a:defRPr sz="1200" b="1">
                <a:solidFill>
                  <a:srgbClr val="0C419A"/>
                </a:solidFill>
              </a:defRPr>
            </a:lvl1pPr>
          </a:lstStyle>
          <a:p>
            <a:pPr marL="285750" lvl="2" indent="-285750" algn="just">
              <a:spcBef>
                <a:spcPts val="200"/>
              </a:spcBef>
              <a:buFont typeface="Arial" panose="020B0604020202020204" pitchFamily="34" charset="0"/>
              <a:buChar char="•"/>
            </a:pPr>
            <a:r>
              <a:rPr lang="fr-FR" sz="1100" b="1" dirty="0">
                <a:solidFill>
                  <a:srgbClr val="0C419A"/>
                </a:solidFill>
              </a:rPr>
              <a:t>Indication (OUI ou NON) de l’accord du patient pour la consultation des données d’exécution par le prescripteur</a:t>
            </a:r>
          </a:p>
          <a:p>
            <a:pPr marL="285750" lvl="2" indent="-285750" algn="just">
              <a:spcBef>
                <a:spcPts val="200"/>
              </a:spcBef>
              <a:buFont typeface="Arial" panose="020B0604020202020204" pitchFamily="34" charset="0"/>
              <a:buChar char="•"/>
            </a:pPr>
            <a:r>
              <a:rPr lang="fr-FR" sz="1100" b="1" dirty="0">
                <a:solidFill>
                  <a:srgbClr val="0C419A"/>
                </a:solidFill>
              </a:rPr>
              <a:t>Texte fixe indiquant que les données de prescription sont transmises électroniquement à l’Assurance Maladie</a:t>
            </a:r>
          </a:p>
        </p:txBody>
      </p:sp>
      <p:sp>
        <p:nvSpPr>
          <p:cNvPr id="4" name="Flèche droite 3"/>
          <p:cNvSpPr/>
          <p:nvPr/>
        </p:nvSpPr>
        <p:spPr>
          <a:xfrm>
            <a:off x="7066334" y="5488172"/>
            <a:ext cx="216000" cy="252000"/>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Slide Number Placeholder 7">
            <a:extLst>
              <a:ext uri="{FF2B5EF4-FFF2-40B4-BE49-F238E27FC236}">
                <a16:creationId xmlns:a16="http://schemas.microsoft.com/office/drawing/2014/main" id="{F2D7BA40-2233-482B-B1E6-E5FE3B91AF46}"/>
              </a:ext>
            </a:extLst>
          </p:cNvPr>
          <p:cNvSpPr>
            <a:spLocks noGrp="1"/>
          </p:cNvSpPr>
          <p:nvPr>
            <p:ph type="sldNum" sz="quarter" idx="12"/>
          </p:nvPr>
        </p:nvSpPr>
        <p:spPr/>
        <p:txBody>
          <a:bodyPr/>
          <a:lstStyle/>
          <a:p>
            <a:fld id="{D8F602E6-4D9D-42E9-B849-2FB7AAFA31EC}" type="slidenum">
              <a:rPr lang="fr-FR" smtClean="0"/>
              <a:t>5</a:t>
            </a:fld>
            <a:endParaRPr lang="fr-FR" dirty="0"/>
          </a:p>
        </p:txBody>
      </p:sp>
      <p:pic>
        <p:nvPicPr>
          <p:cNvPr id="20" name="Picture 17">
            <a:extLst>
              <a:ext uri="{FF2B5EF4-FFF2-40B4-BE49-F238E27FC236}">
                <a16:creationId xmlns:a16="http://schemas.microsoft.com/office/drawing/2014/main" id="{02E9BC7A-AD4F-4BE6-A60E-34BDA142981B}"/>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6484" b="82418" l="6584" r="96708">
                        <a14:foregroundMark x1="96708" y1="83516" x2="96708" y2="83516"/>
                        <a14:foregroundMark x1="94239" y1="25275" x2="94239" y2="25275"/>
                        <a14:foregroundMark x1="86008" y1="24176" x2="84774" y2="49451"/>
                        <a14:foregroundMark x1="77778" y1="19780" x2="19342" y2="17582"/>
                        <a14:foregroundMark x1="19342" y1="17582" x2="9877" y2="69231"/>
                        <a14:foregroundMark x1="6584" y1="37363" x2="6584" y2="61538"/>
                      </a14:backgroundRemoval>
                    </a14:imgEffect>
                  </a14:imgLayer>
                </a14:imgProps>
              </a:ext>
              <a:ext uri="{28A0092B-C50C-407E-A947-70E740481C1C}">
                <a14:useLocalDpi xmlns:a14="http://schemas.microsoft.com/office/drawing/2010/main" val="0"/>
              </a:ext>
            </a:extLst>
          </a:blip>
          <a:srcRect l="2025" t="8772" r="85" b="9648"/>
          <a:stretch/>
        </p:blipFill>
        <p:spPr bwMode="auto">
          <a:xfrm>
            <a:off x="8690571" y="6167378"/>
            <a:ext cx="1865967" cy="582333"/>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169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66D08A-DBF2-46B3-A6B6-0F9945752552}"/>
              </a:ext>
            </a:extLst>
          </p:cNvPr>
          <p:cNvSpPr/>
          <p:nvPr/>
        </p:nvSpPr>
        <p:spPr>
          <a:xfrm>
            <a:off x="7287768" y="6144768"/>
            <a:ext cx="4791456" cy="7045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Content Placeholder 6">
            <a:extLst>
              <a:ext uri="{FF2B5EF4-FFF2-40B4-BE49-F238E27FC236}">
                <a16:creationId xmlns:a16="http://schemas.microsoft.com/office/drawing/2014/main" id="{086451BF-7330-43C7-9E83-A48B15D892B0}"/>
              </a:ext>
            </a:extLst>
          </p:cNvPr>
          <p:cNvSpPr>
            <a:spLocks noGrp="1"/>
          </p:cNvSpPr>
          <p:nvPr>
            <p:ph idx="1"/>
          </p:nvPr>
        </p:nvSpPr>
        <p:spPr>
          <a:xfrm>
            <a:off x="476250" y="2258424"/>
            <a:ext cx="11218408" cy="1446500"/>
          </a:xfrm>
        </p:spPr>
        <p:txBody>
          <a:bodyPr>
            <a:normAutofit/>
          </a:bodyPr>
          <a:lstStyle/>
          <a:p>
            <a:endParaRPr lang="fr-FR" sz="1800" b="1" dirty="0">
              <a:solidFill>
                <a:schemeClr val="tx1">
                  <a:lumMod val="75000"/>
                </a:schemeClr>
              </a:solidFill>
            </a:endParaRPr>
          </a:p>
          <a:p>
            <a:pPr marL="0" indent="0" algn="just">
              <a:buNone/>
            </a:pPr>
            <a:endParaRPr lang="fr-FR" sz="1800" dirty="0"/>
          </a:p>
        </p:txBody>
      </p:sp>
      <p:sp>
        <p:nvSpPr>
          <p:cNvPr id="8" name="Espace réservé du numéro de diapositive 1">
            <a:extLst>
              <a:ext uri="{FF2B5EF4-FFF2-40B4-BE49-F238E27FC236}">
                <a16:creationId xmlns:a16="http://schemas.microsoft.com/office/drawing/2014/main" id="{F41EA944-84A7-4939-8B74-003EC08C614E}"/>
              </a:ext>
            </a:extLst>
          </p:cNvPr>
          <p:cNvSpPr txBox="1">
            <a:spLocks/>
          </p:cNvSpPr>
          <p:nvPr/>
        </p:nvSpPr>
        <p:spPr>
          <a:xfrm>
            <a:off x="0" y="6561346"/>
            <a:ext cx="720000" cy="28800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200" smtClean="0"/>
              <a:pPr/>
              <a:t>6</a:t>
            </a:fld>
            <a:endParaRPr lang="fr-FR" sz="1200" dirty="0"/>
          </a:p>
        </p:txBody>
      </p:sp>
      <p:sp>
        <p:nvSpPr>
          <p:cNvPr id="39" name="Title 1">
            <a:extLst>
              <a:ext uri="{FF2B5EF4-FFF2-40B4-BE49-F238E27FC236}">
                <a16:creationId xmlns:a16="http://schemas.microsoft.com/office/drawing/2014/main" id="{F408C0C6-8F1B-4EEF-80A2-C351BD69B058}"/>
              </a:ext>
            </a:extLst>
          </p:cNvPr>
          <p:cNvSpPr txBox="1">
            <a:spLocks/>
          </p:cNvSpPr>
          <p:nvPr/>
        </p:nvSpPr>
        <p:spPr>
          <a:xfrm>
            <a:off x="498660" y="494778"/>
            <a:ext cx="11196000" cy="1114817"/>
          </a:xfrm>
          <a:prstGeom prst="rect">
            <a:avLst/>
          </a:prstGeom>
          <a:solidFill>
            <a:schemeClr val="tx1"/>
          </a:solidFill>
          <a:ln w="3175">
            <a:solidFill>
              <a:schemeClr val="tx1"/>
            </a:solidFill>
            <a:prstDash val="solid"/>
          </a:ln>
        </p:spPr>
        <p:txBody>
          <a:bodyPr vert="horz" lIns="432000" tIns="72000" rIns="72000" bIns="72000" rtlCol="0" anchor="ctr">
            <a:normAutofit/>
          </a:bodyPr>
          <a:lst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a:lstStyle>
          <a:p>
            <a:r>
              <a:rPr lang="fr-FR" dirty="0"/>
              <a:t>L’ordonnance numérique, QUI EST CONCERNE ?</a:t>
            </a:r>
          </a:p>
        </p:txBody>
      </p:sp>
      <p:sp>
        <p:nvSpPr>
          <p:cNvPr id="40" name="Rectangle: Rounded Corners 22">
            <a:extLst>
              <a:ext uri="{FF2B5EF4-FFF2-40B4-BE49-F238E27FC236}">
                <a16:creationId xmlns:a16="http://schemas.microsoft.com/office/drawing/2014/main" id="{04A7F7EC-5DDC-4805-BE31-0F69E01E24AA}"/>
              </a:ext>
            </a:extLst>
          </p:cNvPr>
          <p:cNvSpPr/>
          <p:nvPr/>
        </p:nvSpPr>
        <p:spPr>
          <a:xfrm>
            <a:off x="1092027" y="3113688"/>
            <a:ext cx="10602633" cy="447698"/>
          </a:xfrm>
          <a:prstGeom prst="roundRect">
            <a:avLst>
              <a:gd name="adj" fmla="val 9859"/>
            </a:avLst>
          </a:prstGeom>
          <a:solidFill>
            <a:schemeClr val="bg1">
              <a:lumMod val="95000"/>
            </a:schemeClr>
          </a:solidFill>
          <a:ln>
            <a:solidFill>
              <a:srgbClr val="0C4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rgbClr val="0C419A"/>
                </a:solidFill>
                <a:latin typeface="Arial" panose="020B0604020202020204"/>
                <a:sym typeface="Wingdings" panose="05000000000000000000" pitchFamily="2" charset="2"/>
              </a:rPr>
              <a:t>Principe de mise </a:t>
            </a:r>
            <a:r>
              <a:rPr lang="fr-FR" sz="1400" b="1" dirty="0">
                <a:solidFill>
                  <a:srgbClr val="0C419A"/>
                </a:solidFill>
                <a:latin typeface="Arial" panose="020B0604020202020204"/>
              </a:rPr>
              <a:t>en œuvre d’un modèle d’ordonnance numérique, dite « unifiée », commun à toutes les prescriptions</a:t>
            </a:r>
          </a:p>
        </p:txBody>
      </p:sp>
      <p:sp>
        <p:nvSpPr>
          <p:cNvPr id="41" name="Rectangle: Rounded Corners 47">
            <a:extLst>
              <a:ext uri="{FF2B5EF4-FFF2-40B4-BE49-F238E27FC236}">
                <a16:creationId xmlns:a16="http://schemas.microsoft.com/office/drawing/2014/main" id="{BEA3043F-9505-4AE1-A691-E19F551792BA}"/>
              </a:ext>
            </a:extLst>
          </p:cNvPr>
          <p:cNvSpPr/>
          <p:nvPr/>
        </p:nvSpPr>
        <p:spPr>
          <a:xfrm>
            <a:off x="1069136" y="1884101"/>
            <a:ext cx="10625523" cy="1041391"/>
          </a:xfrm>
          <a:prstGeom prst="roundRect">
            <a:avLst>
              <a:gd name="adj" fmla="val 695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spcBef>
                <a:spcPts val="500"/>
              </a:spcBef>
              <a:spcAft>
                <a:spcPts val="500"/>
              </a:spcAft>
              <a:buFont typeface="Arial" panose="020B0604020202020204" pitchFamily="34" charset="0"/>
              <a:buChar char="•"/>
            </a:pPr>
            <a:r>
              <a:rPr lang="fr-FR" sz="1600" b="1" dirty="0">
                <a:solidFill>
                  <a:srgbClr val="00B0F0"/>
                </a:solidFill>
                <a:latin typeface="Arial" panose="020B0604020202020204"/>
              </a:rPr>
              <a:t>D’ici fin 2024, l’ordonnance numérique concernera tous les prescripteurs et prescrits.</a:t>
            </a:r>
          </a:p>
          <a:p>
            <a:pPr marL="285750" lvl="1" indent="-285750">
              <a:spcBef>
                <a:spcPts val="600"/>
              </a:spcBef>
              <a:spcAft>
                <a:spcPts val="500"/>
              </a:spcAft>
              <a:buFont typeface="Arial" panose="020B0604020202020204" pitchFamily="34" charset="0"/>
              <a:buChar char="•"/>
            </a:pPr>
            <a:r>
              <a:rPr lang="fr-FR" sz="1200" b="1" dirty="0">
                <a:solidFill>
                  <a:schemeClr val="tx1"/>
                </a:solidFill>
                <a:latin typeface="Arial" panose="020B0604020202020204"/>
              </a:rPr>
              <a:t>L’Assurance Maladie et le GIE SESAM-Vitale sont en charge de la conception et du déploiement chez tous les prescripteurs </a:t>
            </a:r>
            <a:r>
              <a:rPr lang="fr-FR" sz="1200" dirty="0">
                <a:solidFill>
                  <a:schemeClr val="tx1"/>
                </a:solidFill>
              </a:rPr>
              <a:t>(libéraux ou salariés en établissement, en centre de santé…) d’</a:t>
            </a:r>
            <a:r>
              <a:rPr lang="fr-FR" sz="1200" b="1" dirty="0">
                <a:solidFill>
                  <a:schemeClr val="tx1"/>
                </a:solidFill>
                <a:latin typeface="Arial" panose="020B0604020202020204"/>
              </a:rPr>
              <a:t>une solution d’ordonnance numérique </a:t>
            </a:r>
            <a:r>
              <a:rPr lang="fr-FR" sz="1200" dirty="0">
                <a:solidFill>
                  <a:schemeClr val="tx1"/>
                </a:solidFill>
                <a:latin typeface="Arial" panose="020B0604020202020204"/>
              </a:rPr>
              <a:t>qui s’inscrive dès l’origine dans leurs logiciels métier et leurs processus</a:t>
            </a:r>
          </a:p>
        </p:txBody>
      </p:sp>
      <p:sp>
        <p:nvSpPr>
          <p:cNvPr id="42" name="Rectangle: Rounded Corners 28">
            <a:extLst>
              <a:ext uri="{FF2B5EF4-FFF2-40B4-BE49-F238E27FC236}">
                <a16:creationId xmlns:a16="http://schemas.microsoft.com/office/drawing/2014/main" id="{1E04089C-062B-4327-BDD7-EF7954089913}"/>
              </a:ext>
            </a:extLst>
          </p:cNvPr>
          <p:cNvSpPr/>
          <p:nvPr/>
        </p:nvSpPr>
        <p:spPr>
          <a:xfrm>
            <a:off x="487501" y="5465786"/>
            <a:ext cx="11207157" cy="1038462"/>
          </a:xfrm>
          <a:prstGeom prst="roundRect">
            <a:avLst>
              <a:gd name="adj" fmla="val 75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1750" marR="0" lvl="0" indent="-285750" algn="just" defTabSz="914400" rtl="0" eaLnBrk="0" fontAlgn="base" latinLnBrk="0" hangingPunct="0">
              <a:lnSpc>
                <a:spcPct val="100000"/>
              </a:lnSpc>
              <a:spcBef>
                <a:spcPts val="500"/>
              </a:spcBef>
              <a:spcAft>
                <a:spcPct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rgbClr val="0C419A"/>
                </a:solidFill>
                <a:effectLst/>
                <a:uLnTx/>
                <a:uFillTx/>
                <a:latin typeface="+mj-lt"/>
                <a:ea typeface="+mn-ea"/>
                <a:cs typeface="+mn-cs"/>
              </a:rPr>
              <a:t>A tous les prescrits </a:t>
            </a:r>
            <a:r>
              <a:rPr kumimoji="0" lang="fr-FR" sz="1100" i="0" u="none" strike="noStrike" kern="1200" cap="none" spc="0" normalizeH="0" baseline="0" noProof="0" dirty="0">
                <a:ln>
                  <a:noFill/>
                </a:ln>
                <a:solidFill>
                  <a:srgbClr val="0C419A"/>
                </a:solidFill>
                <a:effectLst/>
                <a:uLnTx/>
                <a:uFillTx/>
                <a:latin typeface="+mj-lt"/>
                <a:ea typeface="+mn-ea"/>
                <a:cs typeface="+mn-cs"/>
              </a:rPr>
              <a:t>(hors transporteurs sanitaires) </a:t>
            </a:r>
            <a:r>
              <a:rPr kumimoji="0" lang="fr-FR" sz="1200" b="1" i="0" u="none" strike="noStrike" kern="1200" cap="none" spc="0" normalizeH="0" baseline="0" noProof="0" dirty="0">
                <a:ln>
                  <a:noFill/>
                </a:ln>
                <a:solidFill>
                  <a:srgbClr val="0C419A"/>
                </a:solidFill>
                <a:effectLst/>
                <a:uLnTx/>
                <a:uFillTx/>
                <a:latin typeface="+mj-lt"/>
              </a:rPr>
              <a:t>en</a:t>
            </a:r>
            <a:r>
              <a:rPr kumimoji="0" lang="fr-FR" sz="1200" b="1" i="0" u="none" strike="noStrike" kern="1200" cap="none" spc="0" normalizeH="0" noProof="0" dirty="0">
                <a:ln>
                  <a:noFill/>
                </a:ln>
                <a:solidFill>
                  <a:srgbClr val="0C419A"/>
                </a:solidFill>
                <a:effectLst/>
                <a:uLnTx/>
                <a:uFillTx/>
                <a:latin typeface="+mj-lt"/>
              </a:rPr>
              <a:t> commençant par les pharmaciens et les professionnels de la LPP </a:t>
            </a:r>
            <a:r>
              <a:rPr kumimoji="0" lang="fr-FR" sz="1200" b="1" i="0" u="none" strike="noStrike" kern="1200" cap="none" spc="0" normalizeH="0" baseline="0" noProof="0" dirty="0">
                <a:ln>
                  <a:noFill/>
                </a:ln>
                <a:solidFill>
                  <a:srgbClr val="0C419A"/>
                </a:solidFill>
                <a:effectLst/>
                <a:uLnTx/>
                <a:uFillTx/>
                <a:latin typeface="+mj-lt"/>
              </a:rPr>
              <a:t>:</a:t>
            </a:r>
          </a:p>
          <a:p>
            <a:pPr marL="637200" lvl="1" indent="-144000" algn="just" eaLnBrk="0" fontAlgn="base" hangingPunct="0">
              <a:spcBef>
                <a:spcPts val="200"/>
              </a:spcBef>
              <a:spcAft>
                <a:spcPts val="200"/>
              </a:spcAft>
              <a:buFontTx/>
              <a:buChar char="-"/>
              <a:defRPr/>
            </a:pPr>
            <a:r>
              <a:rPr lang="fr-FR" sz="1200" dirty="0">
                <a:solidFill>
                  <a:srgbClr val="0C419A"/>
                </a:solidFill>
                <a:latin typeface="+mj-lt"/>
              </a:rPr>
              <a:t>De consulter, d’exécuter et d’intégrer l’ordonnance numérique dans leur logiciel métier,</a:t>
            </a:r>
          </a:p>
          <a:p>
            <a:pPr marL="637200" lvl="1" indent="-144000" algn="just" eaLnBrk="0" fontAlgn="base" hangingPunct="0">
              <a:spcBef>
                <a:spcPts val="200"/>
              </a:spcBef>
              <a:spcAft>
                <a:spcPts val="200"/>
              </a:spcAft>
              <a:buFontTx/>
              <a:buChar char="-"/>
              <a:defRPr/>
            </a:pPr>
            <a:r>
              <a:rPr lang="fr-FR" sz="1200" dirty="0">
                <a:solidFill>
                  <a:srgbClr val="0C419A"/>
                </a:solidFill>
                <a:latin typeface="+mj-lt"/>
              </a:rPr>
              <a:t>De simplifier le traitement des Pièces Justificatives</a:t>
            </a:r>
          </a:p>
        </p:txBody>
      </p:sp>
      <p:sp>
        <p:nvSpPr>
          <p:cNvPr id="43" name="Rectangle: Rounded Corners 24">
            <a:extLst>
              <a:ext uri="{FF2B5EF4-FFF2-40B4-BE49-F238E27FC236}">
                <a16:creationId xmlns:a16="http://schemas.microsoft.com/office/drawing/2014/main" id="{422AE784-BEF9-4001-9441-277061ACA1D0}"/>
              </a:ext>
            </a:extLst>
          </p:cNvPr>
          <p:cNvSpPr/>
          <p:nvPr/>
        </p:nvSpPr>
        <p:spPr>
          <a:xfrm>
            <a:off x="487501" y="4259947"/>
            <a:ext cx="11207157" cy="1061353"/>
          </a:xfrm>
          <a:prstGeom prst="roundRect">
            <a:avLst>
              <a:gd name="adj" fmla="val 75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1750" marR="0" lvl="0" indent="-285750" algn="just" defTabSz="914400" rtl="0" eaLnBrk="0" fontAlgn="base" latinLnBrk="0" hangingPunct="0">
              <a:lnSpc>
                <a:spcPct val="100000"/>
              </a:lnSpc>
              <a:spcBef>
                <a:spcPts val="500"/>
              </a:spcBef>
              <a:spcAft>
                <a:spcPct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rgbClr val="0C419A"/>
                </a:solidFill>
                <a:effectLst/>
                <a:uLnTx/>
                <a:uFillTx/>
                <a:latin typeface="+mj-lt"/>
                <a:ea typeface="+mn-ea"/>
                <a:cs typeface="+mn-cs"/>
              </a:rPr>
              <a:t>Aux prescripteurs </a:t>
            </a:r>
            <a:r>
              <a:rPr kumimoji="0" lang="fr-FR" sz="1200" b="0" i="0" u="none" strike="noStrike" kern="1200" cap="none" spc="0" normalizeH="0" baseline="0" noProof="0" dirty="0">
                <a:ln>
                  <a:noFill/>
                </a:ln>
                <a:solidFill>
                  <a:srgbClr val="0C419A"/>
                </a:solidFill>
                <a:effectLst/>
                <a:uLnTx/>
                <a:uFillTx/>
                <a:latin typeface="+mj-lt"/>
                <a:ea typeface="+mn-ea"/>
                <a:cs typeface="+mn-cs"/>
              </a:rPr>
              <a:t>(libéraux ou salariés en établissement, en centre de santé…) </a:t>
            </a:r>
            <a:r>
              <a:rPr kumimoji="0" lang="fr-FR" sz="1200" b="1" i="0" u="none" strike="noStrike" kern="1200" cap="none" spc="0" normalizeH="0" baseline="0" noProof="0" dirty="0">
                <a:ln>
                  <a:noFill/>
                </a:ln>
                <a:solidFill>
                  <a:srgbClr val="0C419A"/>
                </a:solidFill>
                <a:effectLst/>
                <a:uLnTx/>
                <a:uFillTx/>
                <a:latin typeface="+mj-lt"/>
                <a:ea typeface="+mn-ea"/>
                <a:cs typeface="+mn-cs"/>
              </a:rPr>
              <a:t>de tout prescrire en ordonnance numérique</a:t>
            </a:r>
            <a:r>
              <a:rPr kumimoji="0" lang="fr-FR" sz="1200" b="0" i="0" u="none" strike="noStrike" kern="1200" cap="none" spc="0" normalizeH="0" baseline="0" noProof="0" dirty="0">
                <a:ln>
                  <a:noFill/>
                </a:ln>
                <a:solidFill>
                  <a:srgbClr val="0C419A"/>
                </a:solidFill>
                <a:effectLst/>
                <a:uLnTx/>
                <a:uFillTx/>
                <a:latin typeface="+mj-lt"/>
                <a:ea typeface="+mn-ea"/>
                <a:cs typeface="+mn-cs"/>
              </a:rPr>
              <a:t> :</a:t>
            </a:r>
          </a:p>
          <a:p>
            <a:pPr marL="637200" marR="0" lvl="1" indent="-144000" algn="just" defTabSz="914400" rtl="0" eaLnBrk="0" fontAlgn="base" latinLnBrk="0" hangingPunct="0">
              <a:lnSpc>
                <a:spcPct val="100000"/>
              </a:lnSpc>
              <a:spcBef>
                <a:spcPts val="200"/>
              </a:spcBef>
              <a:spcAft>
                <a:spcPts val="200"/>
              </a:spcAft>
              <a:buClrTx/>
              <a:buSzTx/>
              <a:buFontTx/>
              <a:buChar char="-"/>
              <a:tabLst/>
              <a:defRPr/>
            </a:pPr>
            <a:r>
              <a:rPr kumimoji="0" lang="fr-FR" sz="1200" b="0" i="0" u="none" strike="noStrike" kern="1200" cap="none" spc="0" normalizeH="0" baseline="0" noProof="0" dirty="0">
                <a:ln>
                  <a:noFill/>
                </a:ln>
                <a:solidFill>
                  <a:srgbClr val="0C419A"/>
                </a:solidFill>
                <a:effectLst/>
                <a:uLnTx/>
                <a:uFillTx/>
                <a:latin typeface="+mj-lt"/>
                <a:ea typeface="+mn-ea"/>
                <a:cs typeface="+mn-cs"/>
              </a:rPr>
              <a:t>Les médicaments de manière </a:t>
            </a:r>
            <a:r>
              <a:rPr kumimoji="0" lang="fr-FR" sz="1200" b="0" i="0" u="none" strike="noStrike" kern="1200" cap="none" spc="0" normalizeH="0" baseline="0" noProof="0" dirty="0" smtClean="0">
                <a:ln>
                  <a:noFill/>
                </a:ln>
                <a:solidFill>
                  <a:srgbClr val="0C419A"/>
                </a:solidFill>
                <a:effectLst/>
                <a:uLnTx/>
                <a:uFillTx/>
                <a:latin typeface="+mj-lt"/>
                <a:ea typeface="+mn-ea"/>
                <a:cs typeface="+mn-cs"/>
              </a:rPr>
              <a:t>codifiée,</a:t>
            </a:r>
            <a:endParaRPr kumimoji="0" lang="fr-FR" sz="1200" b="0" i="0" u="none" strike="noStrike" kern="1200" cap="none" spc="0" normalizeH="0" baseline="0" noProof="0" dirty="0">
              <a:ln>
                <a:noFill/>
              </a:ln>
              <a:solidFill>
                <a:srgbClr val="0C419A"/>
              </a:solidFill>
              <a:effectLst/>
              <a:uLnTx/>
              <a:uFillTx/>
              <a:latin typeface="+mj-lt"/>
              <a:ea typeface="+mn-ea"/>
              <a:cs typeface="+mn-cs"/>
            </a:endParaRPr>
          </a:p>
          <a:p>
            <a:pPr marL="637200" marR="0" lvl="1" indent="-144000" algn="just" defTabSz="914400" rtl="0" eaLnBrk="0" fontAlgn="base" latinLnBrk="0" hangingPunct="0">
              <a:lnSpc>
                <a:spcPct val="100000"/>
              </a:lnSpc>
              <a:spcBef>
                <a:spcPts val="200"/>
              </a:spcBef>
              <a:spcAft>
                <a:spcPts val="200"/>
              </a:spcAft>
              <a:buClrTx/>
              <a:buSzTx/>
              <a:buFontTx/>
              <a:buChar char="-"/>
              <a:tabLst/>
              <a:defRPr/>
            </a:pPr>
            <a:r>
              <a:rPr kumimoji="0" lang="fr-FR" sz="1200" b="0" i="0" u="none" strike="noStrike" kern="1200" cap="none" spc="0" normalizeH="0" baseline="0" noProof="0" dirty="0">
                <a:ln>
                  <a:noFill/>
                </a:ln>
                <a:solidFill>
                  <a:srgbClr val="0C419A"/>
                </a:solidFill>
                <a:effectLst/>
                <a:uLnTx/>
                <a:uFillTx/>
                <a:latin typeface="+mj-lt"/>
                <a:ea typeface="+mn-ea"/>
                <a:cs typeface="+mn-cs"/>
              </a:rPr>
              <a:t>L’ensemble des dispositifs médicaux (DM), </a:t>
            </a:r>
          </a:p>
          <a:p>
            <a:pPr marL="637200" marR="0" lvl="1" indent="-144000" algn="just" defTabSz="914400" rtl="0" eaLnBrk="0" fontAlgn="base" latinLnBrk="0" hangingPunct="0">
              <a:lnSpc>
                <a:spcPct val="100000"/>
              </a:lnSpc>
              <a:spcBef>
                <a:spcPts val="200"/>
              </a:spcBef>
              <a:spcAft>
                <a:spcPts val="200"/>
              </a:spcAft>
              <a:buClrTx/>
              <a:buSzTx/>
              <a:buFontTx/>
              <a:buChar char="-"/>
              <a:tabLst/>
              <a:defRPr/>
            </a:pPr>
            <a:r>
              <a:rPr kumimoji="0" lang="fr-FR" sz="1200" b="0" i="0" u="none" strike="noStrike" kern="1200" cap="none" spc="0" normalizeH="0" baseline="0" noProof="0" dirty="0">
                <a:ln>
                  <a:noFill/>
                </a:ln>
                <a:solidFill>
                  <a:schemeClr val="tx1"/>
                </a:solidFill>
                <a:effectLst/>
                <a:uLnTx/>
                <a:uFillTx/>
                <a:latin typeface="+mj-lt"/>
                <a:ea typeface="+mn-ea"/>
                <a:cs typeface="+mn-cs"/>
              </a:rPr>
              <a:t>Tous les autres actes (actes infirmiers, biologie, etc.) en format texte libre</a:t>
            </a:r>
          </a:p>
        </p:txBody>
      </p:sp>
      <p:sp>
        <p:nvSpPr>
          <p:cNvPr id="44" name="TextBox 9">
            <a:extLst>
              <a:ext uri="{FF2B5EF4-FFF2-40B4-BE49-F238E27FC236}">
                <a16:creationId xmlns:a16="http://schemas.microsoft.com/office/drawing/2014/main" id="{A45AB511-DCA2-4D75-8E68-381AD304BB51}"/>
              </a:ext>
            </a:extLst>
          </p:cNvPr>
          <p:cNvSpPr txBox="1"/>
          <p:nvPr/>
        </p:nvSpPr>
        <p:spPr>
          <a:xfrm>
            <a:off x="487503" y="3946223"/>
            <a:ext cx="3441940" cy="304699"/>
          </a:xfrm>
          <a:prstGeom prst="rect">
            <a:avLst/>
          </a:prstGeom>
          <a:noFill/>
        </p:spPr>
        <p:txBody>
          <a:bodyPr wrap="square" rtlCol="0">
            <a:spAutoFit/>
          </a:bodyPr>
          <a:lstStyle/>
          <a:p>
            <a:pPr marL="0" marR="0" lvl="0" indent="0" algn="l" defTabSz="914400" rtl="0" eaLnBrk="0" fontAlgn="base" latinLnBrk="0" hangingPunct="0">
              <a:lnSpc>
                <a:spcPct val="115000"/>
              </a:lnSpc>
              <a:spcBef>
                <a:spcPct val="0"/>
              </a:spcBef>
              <a:spcAft>
                <a:spcPts val="600"/>
              </a:spcAft>
              <a:buClrTx/>
              <a:buSzTx/>
              <a:buFontTx/>
              <a:buNone/>
              <a:tabLst/>
              <a:defRPr/>
            </a:pPr>
            <a:r>
              <a:rPr lang="fr-FR" sz="1200" b="1" dirty="0">
                <a:latin typeface="Arial" panose="020B0604020202020204"/>
              </a:rPr>
              <a:t>La solution unifiée permet :</a:t>
            </a:r>
          </a:p>
        </p:txBody>
      </p:sp>
      <p:pic>
        <p:nvPicPr>
          <p:cNvPr id="45" name="Graphic 21" descr="Bullseye outline">
            <a:extLst>
              <a:ext uri="{FF2B5EF4-FFF2-40B4-BE49-F238E27FC236}">
                <a16:creationId xmlns:a16="http://schemas.microsoft.com/office/drawing/2014/main" id="{9944E3F0-68A2-4952-9EFF-73855AE7DD7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87502" y="1980568"/>
            <a:ext cx="604525" cy="604525"/>
          </a:xfrm>
          <a:prstGeom prst="rect">
            <a:avLst/>
          </a:prstGeom>
        </p:spPr>
      </p:pic>
      <p:pic>
        <p:nvPicPr>
          <p:cNvPr id="46" name="Graphic 22" descr="Arrow: Rotate left with solid fill">
            <a:extLst>
              <a:ext uri="{FF2B5EF4-FFF2-40B4-BE49-F238E27FC236}">
                <a16:creationId xmlns:a16="http://schemas.microsoft.com/office/drawing/2014/main" id="{396C1B94-CE32-4264-A8BC-CA88EAAAFB6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6200000">
            <a:off x="490471" y="2863715"/>
            <a:ext cx="668782" cy="668782"/>
          </a:xfrm>
          <a:prstGeom prst="rect">
            <a:avLst/>
          </a:prstGeom>
        </p:spPr>
      </p:pic>
      <p:sp>
        <p:nvSpPr>
          <p:cNvPr id="4" name="Slide Number Placeholder 3">
            <a:extLst>
              <a:ext uri="{FF2B5EF4-FFF2-40B4-BE49-F238E27FC236}">
                <a16:creationId xmlns:a16="http://schemas.microsoft.com/office/drawing/2014/main" id="{CCDB6971-7E51-4EB8-A666-EC1656298EF4}"/>
              </a:ext>
            </a:extLst>
          </p:cNvPr>
          <p:cNvSpPr>
            <a:spLocks noGrp="1"/>
          </p:cNvSpPr>
          <p:nvPr>
            <p:ph type="sldNum" sz="quarter" idx="12"/>
          </p:nvPr>
        </p:nvSpPr>
        <p:spPr/>
        <p:txBody>
          <a:bodyPr/>
          <a:lstStyle/>
          <a:p>
            <a:fld id="{D8F602E6-4D9D-42E9-B849-2FB7AAFA31EC}" type="slidenum">
              <a:rPr lang="fr-FR" smtClean="0"/>
              <a:t>6</a:t>
            </a:fld>
            <a:endParaRPr lang="fr-FR" dirty="0"/>
          </a:p>
        </p:txBody>
      </p:sp>
      <p:pic>
        <p:nvPicPr>
          <p:cNvPr id="14" name="Picture 17">
            <a:extLst>
              <a:ext uri="{FF2B5EF4-FFF2-40B4-BE49-F238E27FC236}">
                <a16:creationId xmlns:a16="http://schemas.microsoft.com/office/drawing/2014/main" id="{02E9BC7A-AD4F-4BE6-A60E-34BDA142981B}"/>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16484" b="82418" l="6584" r="96708">
                        <a14:foregroundMark x1="96708" y1="83516" x2="96708" y2="83516"/>
                        <a14:foregroundMark x1="94239" y1="25275" x2="94239" y2="25275"/>
                        <a14:foregroundMark x1="86008" y1="24176" x2="84774" y2="49451"/>
                        <a14:foregroundMark x1="77778" y1="19780" x2="19342" y2="17582"/>
                        <a14:foregroundMark x1="19342" y1="17582" x2="9877" y2="69231"/>
                        <a14:foregroundMark x1="6584" y1="37363" x2="6584" y2="61538"/>
                      </a14:backgroundRemoval>
                    </a14:imgEffect>
                  </a14:imgLayer>
                </a14:imgProps>
              </a:ext>
              <a:ext uri="{28A0092B-C50C-407E-A947-70E740481C1C}">
                <a14:useLocalDpi xmlns:a14="http://schemas.microsoft.com/office/drawing/2010/main" val="0"/>
              </a:ext>
            </a:extLst>
          </a:blip>
          <a:srcRect l="2025" t="8772" r="85" b="9648"/>
          <a:stretch/>
        </p:blipFill>
        <p:spPr bwMode="auto">
          <a:xfrm>
            <a:off x="8690571" y="6167378"/>
            <a:ext cx="1865967" cy="582333"/>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1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1">
            <a:extLst>
              <a:ext uri="{FF2B5EF4-FFF2-40B4-BE49-F238E27FC236}">
                <a16:creationId xmlns:a16="http://schemas.microsoft.com/office/drawing/2014/main" id="{F408C0C6-8F1B-4EEF-80A2-C351BD69B058}"/>
              </a:ext>
            </a:extLst>
          </p:cNvPr>
          <p:cNvSpPr txBox="1">
            <a:spLocks/>
          </p:cNvSpPr>
          <p:nvPr/>
        </p:nvSpPr>
        <p:spPr>
          <a:xfrm>
            <a:off x="498660" y="494778"/>
            <a:ext cx="11196000" cy="1114817"/>
          </a:xfrm>
          <a:prstGeom prst="rect">
            <a:avLst/>
          </a:prstGeom>
          <a:solidFill>
            <a:schemeClr val="tx1"/>
          </a:solidFill>
          <a:ln w="3175">
            <a:solidFill>
              <a:schemeClr val="tx1"/>
            </a:solidFill>
            <a:prstDash val="solid"/>
          </a:ln>
        </p:spPr>
        <p:txBody>
          <a:bodyPr vert="horz" lIns="432000" tIns="72000" rIns="72000" bIns="72000" rtlCol="0" anchor="ctr">
            <a:normAutofit/>
          </a:bodyPr>
          <a:lst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a:lstStyle>
          <a:p>
            <a:r>
              <a:rPr lang="fr-FR" dirty="0"/>
              <a:t>POURQUOI UTILISER L’ordonnance numérique ?</a:t>
            </a:r>
          </a:p>
        </p:txBody>
      </p:sp>
      <p:grpSp>
        <p:nvGrpSpPr>
          <p:cNvPr id="6" name="Groupe 5"/>
          <p:cNvGrpSpPr/>
          <p:nvPr/>
        </p:nvGrpSpPr>
        <p:grpSpPr>
          <a:xfrm>
            <a:off x="1622002" y="1876970"/>
            <a:ext cx="2228614" cy="2123034"/>
            <a:chOff x="1196974" y="1978568"/>
            <a:chExt cx="2228614" cy="2123034"/>
          </a:xfrm>
        </p:grpSpPr>
        <p:sp>
          <p:nvSpPr>
            <p:cNvPr id="15" name="Rectangle à coins arrondis 14"/>
            <p:cNvSpPr/>
            <p:nvPr/>
          </p:nvSpPr>
          <p:spPr>
            <a:xfrm>
              <a:off x="1401695" y="2393667"/>
              <a:ext cx="1872000" cy="16092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0000"/>
                  </a:solidFill>
                </a:rPr>
                <a:t>Est une exigence de la vague 1 du SEGUR médecine de ville  et officine : se déploie progressivement à partir de 2022, avec un objectif de généralisation fin 2024*</a:t>
              </a:r>
            </a:p>
          </p:txBody>
        </p:sp>
        <p:sp>
          <p:nvSpPr>
            <p:cNvPr id="27" name="Text Placeholder 1">
              <a:extLst>
                <a:ext uri="{FF2B5EF4-FFF2-40B4-BE49-F238E27FC236}">
                  <a16:creationId xmlns:a16="http://schemas.microsoft.com/office/drawing/2014/main" id="{741C5E19-2AE7-4D38-A2FD-A409468038C8}"/>
                </a:ext>
              </a:extLst>
            </p:cNvPr>
            <p:cNvSpPr txBox="1">
              <a:spLocks/>
            </p:cNvSpPr>
            <p:nvPr/>
          </p:nvSpPr>
          <p:spPr>
            <a:xfrm>
              <a:off x="1196974" y="1978568"/>
              <a:ext cx="2228614" cy="2123034"/>
            </a:xfrm>
            <a:prstGeom prst="roundRect">
              <a:avLst/>
            </a:prstGeom>
            <a:ln>
              <a:solidFill>
                <a:schemeClr val="bg2"/>
              </a:solidFill>
            </a:ln>
          </p:spPr>
          <p:txBody>
            <a:bodyPr lIns="144000" tIns="0" anchor="t" anchorCtr="0">
              <a:normAutofit/>
            </a:bodyPr>
            <a:lstStyle>
              <a:defPPr>
                <a:defRPr lang="fr-FR"/>
              </a:defPPr>
              <a:lvl1pPr indent="0">
                <a:lnSpc>
                  <a:spcPct val="110000"/>
                </a:lnSpc>
                <a:spcBef>
                  <a:spcPts val="600"/>
                </a:spcBef>
                <a:spcAft>
                  <a:spcPts val="0"/>
                </a:spcAft>
                <a:buClr>
                  <a:schemeClr val="tx2"/>
                </a:buClr>
                <a:buFont typeface="Symbol" panose="05050102010706020507" pitchFamily="18" charset="2"/>
                <a:buNone/>
                <a:defRPr sz="1200" b="0">
                  <a:solidFill>
                    <a:schemeClr val="bg2"/>
                  </a:solidFill>
                </a:defRPr>
              </a:lvl1pPr>
              <a:lvl2pPr marL="174625" indent="-174625">
                <a:lnSpc>
                  <a:spcPct val="110000"/>
                </a:lnSpc>
                <a:spcBef>
                  <a:spcPts val="600"/>
                </a:spcBef>
                <a:spcAft>
                  <a:spcPts val="0"/>
                </a:spcAft>
                <a:buClr>
                  <a:schemeClr val="tx2"/>
                </a:buClr>
                <a:buSzPct val="120000"/>
                <a:buFont typeface="Arial" panose="020B0604020202020204" pitchFamily="34" charset="0"/>
                <a:buChar char="•"/>
                <a:defRPr sz="1600" b="1" i="0"/>
              </a:lvl2pPr>
              <a:lvl3pPr marL="358775" indent="-184150">
                <a:lnSpc>
                  <a:spcPct val="110000"/>
                </a:lnSpc>
                <a:spcBef>
                  <a:spcPts val="300"/>
                </a:spcBef>
                <a:spcAft>
                  <a:spcPts val="0"/>
                </a:spcAft>
                <a:buClr>
                  <a:schemeClr val="tx2"/>
                </a:buClr>
                <a:buFont typeface="Arial" panose="020B0604020202020204" pitchFamily="34" charset="0"/>
                <a:buChar char="-"/>
                <a:defRPr sz="1600" b="0"/>
              </a:lvl3pPr>
              <a:lvl4pPr marL="530225" indent="-171450">
                <a:lnSpc>
                  <a:spcPct val="110000"/>
                </a:lnSpc>
                <a:spcBef>
                  <a:spcPts val="0"/>
                </a:spcBef>
                <a:spcAft>
                  <a:spcPts val="0"/>
                </a:spcAft>
                <a:buClr>
                  <a:schemeClr val="tx2"/>
                </a:buClr>
                <a:buSzPct val="100000"/>
                <a:buFont typeface="Arial" panose="020B0604020202020204" pitchFamily="34" charset="0"/>
                <a:buChar char="•"/>
                <a:defRPr sz="1200" b="0"/>
              </a:lvl4pPr>
              <a:lvl5pPr marL="538163" indent="-80963">
                <a:lnSpc>
                  <a:spcPct val="110000"/>
                </a:lnSpc>
                <a:spcBef>
                  <a:spcPts val="0"/>
                </a:spcBef>
                <a:spcAft>
                  <a:spcPts val="0"/>
                </a:spcAft>
                <a:buFont typeface="Arial" panose="020B0604020202020204" pitchFamily="34" charset="0"/>
                <a:buNone/>
                <a:defRPr sz="1200" baseline="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r-FR" dirty="0"/>
                <a:t>Caractère « obligatoire »</a:t>
              </a:r>
            </a:p>
          </p:txBody>
        </p:sp>
      </p:grpSp>
      <p:grpSp>
        <p:nvGrpSpPr>
          <p:cNvPr id="4" name="Groupe 3"/>
          <p:cNvGrpSpPr/>
          <p:nvPr/>
        </p:nvGrpSpPr>
        <p:grpSpPr>
          <a:xfrm>
            <a:off x="3510630" y="4403779"/>
            <a:ext cx="5172059" cy="2149068"/>
            <a:chOff x="5570548" y="4316502"/>
            <a:chExt cx="5172059" cy="2149068"/>
          </a:xfrm>
        </p:grpSpPr>
        <p:sp>
          <p:nvSpPr>
            <p:cNvPr id="16" name="Rectangle à coins arrondis 15"/>
            <p:cNvSpPr/>
            <p:nvPr/>
          </p:nvSpPr>
          <p:spPr>
            <a:xfrm>
              <a:off x="6217736" y="4775311"/>
              <a:ext cx="1872000" cy="16092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0000"/>
                  </a:solidFill>
                </a:rPr>
                <a:t>Bénéficie des retours favorables d’une expérimentation terrain menée depuis plus de 2 ans</a:t>
              </a:r>
            </a:p>
          </p:txBody>
        </p:sp>
        <p:sp>
          <p:nvSpPr>
            <p:cNvPr id="17" name="Rectangle à coins arrondis 16"/>
            <p:cNvSpPr/>
            <p:nvPr/>
          </p:nvSpPr>
          <p:spPr>
            <a:xfrm>
              <a:off x="8225063" y="4775311"/>
              <a:ext cx="2334412" cy="16092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0000"/>
                  </a:solidFill>
                </a:rPr>
                <a:t>Construite en partenariat avec les représentants des médecins, des pharmaciens et leurs éditeurs</a:t>
              </a:r>
            </a:p>
            <a:p>
              <a:pPr algn="ctr"/>
              <a:r>
                <a:rPr lang="fr-FR" sz="1200" dirty="0">
                  <a:solidFill>
                    <a:srgbClr val="000000"/>
                  </a:solidFill>
                </a:rPr>
                <a:t>Et associant au fur et à mesure du déploiement les autres catégories de professionnels de santé</a:t>
              </a:r>
            </a:p>
          </p:txBody>
        </p:sp>
        <p:sp>
          <p:nvSpPr>
            <p:cNvPr id="29" name="Text Placeholder 1">
              <a:extLst>
                <a:ext uri="{FF2B5EF4-FFF2-40B4-BE49-F238E27FC236}">
                  <a16:creationId xmlns:a16="http://schemas.microsoft.com/office/drawing/2014/main" id="{741C5E19-2AE7-4D38-A2FD-A409468038C8}"/>
                </a:ext>
              </a:extLst>
            </p:cNvPr>
            <p:cNvSpPr txBox="1">
              <a:spLocks/>
            </p:cNvSpPr>
            <p:nvPr/>
          </p:nvSpPr>
          <p:spPr>
            <a:xfrm>
              <a:off x="5570548" y="4316502"/>
              <a:ext cx="5172059" cy="2149068"/>
            </a:xfrm>
            <a:prstGeom prst="roundRect">
              <a:avLst/>
            </a:prstGeom>
            <a:ln>
              <a:solidFill>
                <a:schemeClr val="bg2"/>
              </a:solidFill>
            </a:ln>
          </p:spPr>
          <p:txBody>
            <a:bodyPr lIns="144000" tIns="0" anchor="t" anchorCtr="0">
              <a:normAutofit/>
            </a:bodyPr>
            <a:lstStyle>
              <a:defPPr>
                <a:defRPr lang="fr-FR"/>
              </a:defPPr>
              <a:lvl1pPr indent="0">
                <a:lnSpc>
                  <a:spcPct val="110000"/>
                </a:lnSpc>
                <a:spcBef>
                  <a:spcPts val="600"/>
                </a:spcBef>
                <a:spcAft>
                  <a:spcPts val="0"/>
                </a:spcAft>
                <a:buClr>
                  <a:schemeClr val="tx2"/>
                </a:buClr>
                <a:buFont typeface="Symbol" panose="05050102010706020507" pitchFamily="18" charset="2"/>
                <a:buNone/>
                <a:defRPr sz="1200" b="0">
                  <a:solidFill>
                    <a:schemeClr val="bg2"/>
                  </a:solidFill>
                </a:defRPr>
              </a:lvl1pPr>
              <a:lvl2pPr marL="174625" indent="-174625">
                <a:lnSpc>
                  <a:spcPct val="110000"/>
                </a:lnSpc>
                <a:spcBef>
                  <a:spcPts val="600"/>
                </a:spcBef>
                <a:spcAft>
                  <a:spcPts val="0"/>
                </a:spcAft>
                <a:buClr>
                  <a:schemeClr val="tx2"/>
                </a:buClr>
                <a:buSzPct val="120000"/>
                <a:buFont typeface="Arial" panose="020B0604020202020204" pitchFamily="34" charset="0"/>
                <a:buChar char="•"/>
                <a:defRPr sz="1600" b="1" i="0"/>
              </a:lvl2pPr>
              <a:lvl3pPr marL="358775" indent="-184150">
                <a:lnSpc>
                  <a:spcPct val="110000"/>
                </a:lnSpc>
                <a:spcBef>
                  <a:spcPts val="300"/>
                </a:spcBef>
                <a:spcAft>
                  <a:spcPts val="0"/>
                </a:spcAft>
                <a:buClr>
                  <a:schemeClr val="tx2"/>
                </a:buClr>
                <a:buFont typeface="Arial" panose="020B0604020202020204" pitchFamily="34" charset="0"/>
                <a:buChar char="-"/>
                <a:defRPr sz="1600" b="0"/>
              </a:lvl3pPr>
              <a:lvl4pPr marL="530225" indent="-171450">
                <a:lnSpc>
                  <a:spcPct val="110000"/>
                </a:lnSpc>
                <a:spcBef>
                  <a:spcPts val="0"/>
                </a:spcBef>
                <a:spcAft>
                  <a:spcPts val="0"/>
                </a:spcAft>
                <a:buClr>
                  <a:schemeClr val="tx2"/>
                </a:buClr>
                <a:buSzPct val="100000"/>
                <a:buFont typeface="Arial" panose="020B0604020202020204" pitchFamily="34" charset="0"/>
                <a:buChar char="•"/>
                <a:defRPr sz="1200" b="0"/>
              </a:lvl4pPr>
              <a:lvl5pPr marL="538163" indent="-80963">
                <a:lnSpc>
                  <a:spcPct val="110000"/>
                </a:lnSpc>
                <a:spcBef>
                  <a:spcPts val="0"/>
                </a:spcBef>
                <a:spcAft>
                  <a:spcPts val="0"/>
                </a:spcAft>
                <a:buFont typeface="Arial" panose="020B0604020202020204" pitchFamily="34" charset="0"/>
                <a:buNone/>
                <a:defRPr sz="1200" baseline="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r-FR" dirty="0"/>
                <a:t>Opérationnalité / adaptation à la réalité du terrain</a:t>
              </a:r>
            </a:p>
          </p:txBody>
        </p:sp>
      </p:grpSp>
      <p:grpSp>
        <p:nvGrpSpPr>
          <p:cNvPr id="2" name="Groupe 1"/>
          <p:cNvGrpSpPr/>
          <p:nvPr/>
        </p:nvGrpSpPr>
        <p:grpSpPr>
          <a:xfrm>
            <a:off x="8199866" y="1836938"/>
            <a:ext cx="2226530" cy="2162197"/>
            <a:chOff x="9541723" y="4422786"/>
            <a:chExt cx="2226530" cy="2162197"/>
          </a:xfrm>
        </p:grpSpPr>
        <p:grpSp>
          <p:nvGrpSpPr>
            <p:cNvPr id="32" name="Groupe 31"/>
            <p:cNvGrpSpPr/>
            <p:nvPr/>
          </p:nvGrpSpPr>
          <p:grpSpPr>
            <a:xfrm>
              <a:off x="9541723" y="4422786"/>
              <a:ext cx="2226530" cy="2162197"/>
              <a:chOff x="9760091" y="1964563"/>
              <a:chExt cx="2226530" cy="2162197"/>
            </a:xfrm>
          </p:grpSpPr>
          <p:sp>
            <p:nvSpPr>
              <p:cNvPr id="34" name="Text Placeholder 1">
                <a:extLst>
                  <a:ext uri="{FF2B5EF4-FFF2-40B4-BE49-F238E27FC236}">
                    <a16:creationId xmlns:a16="http://schemas.microsoft.com/office/drawing/2014/main" id="{741C5E19-2AE7-4D38-A2FD-A409468038C8}"/>
                  </a:ext>
                </a:extLst>
              </p:cNvPr>
              <p:cNvSpPr txBox="1">
                <a:spLocks/>
              </p:cNvSpPr>
              <p:nvPr/>
            </p:nvSpPr>
            <p:spPr>
              <a:xfrm>
                <a:off x="9760091" y="1964563"/>
                <a:ext cx="2226530" cy="2162197"/>
              </a:xfrm>
              <a:prstGeom prst="roundRect">
                <a:avLst/>
              </a:prstGeom>
              <a:solidFill>
                <a:schemeClr val="bg1"/>
              </a:solidFill>
              <a:ln>
                <a:solidFill>
                  <a:schemeClr val="bg2"/>
                </a:solidFill>
              </a:ln>
            </p:spPr>
            <p:txBody>
              <a:bodyPr lIns="144000" tIns="0" anchor="t" anchorCtr="0">
                <a:normAutofit/>
              </a:bodyPr>
              <a:lstStyle>
                <a:defPPr>
                  <a:defRPr lang="fr-FR"/>
                </a:defPPr>
                <a:lvl1pPr indent="0">
                  <a:lnSpc>
                    <a:spcPct val="110000"/>
                  </a:lnSpc>
                  <a:spcBef>
                    <a:spcPts val="600"/>
                  </a:spcBef>
                  <a:spcAft>
                    <a:spcPts val="0"/>
                  </a:spcAft>
                  <a:buClr>
                    <a:schemeClr val="tx2"/>
                  </a:buClr>
                  <a:buFont typeface="Symbol" panose="05050102010706020507" pitchFamily="18" charset="2"/>
                  <a:buNone/>
                  <a:defRPr sz="1200" b="0">
                    <a:solidFill>
                      <a:schemeClr val="bg2"/>
                    </a:solidFill>
                  </a:defRPr>
                </a:lvl1pPr>
                <a:lvl2pPr marL="174625" indent="-174625">
                  <a:lnSpc>
                    <a:spcPct val="110000"/>
                  </a:lnSpc>
                  <a:spcBef>
                    <a:spcPts val="600"/>
                  </a:spcBef>
                  <a:spcAft>
                    <a:spcPts val="0"/>
                  </a:spcAft>
                  <a:buClr>
                    <a:schemeClr val="tx2"/>
                  </a:buClr>
                  <a:buSzPct val="120000"/>
                  <a:buFont typeface="Arial" panose="020B0604020202020204" pitchFamily="34" charset="0"/>
                  <a:buChar char="•"/>
                  <a:defRPr sz="1600" b="1" i="0"/>
                </a:lvl2pPr>
                <a:lvl3pPr marL="358775" indent="-184150">
                  <a:lnSpc>
                    <a:spcPct val="110000"/>
                  </a:lnSpc>
                  <a:spcBef>
                    <a:spcPts val="300"/>
                  </a:spcBef>
                  <a:spcAft>
                    <a:spcPts val="0"/>
                  </a:spcAft>
                  <a:buClr>
                    <a:schemeClr val="tx2"/>
                  </a:buClr>
                  <a:buFont typeface="Arial" panose="020B0604020202020204" pitchFamily="34" charset="0"/>
                  <a:buChar char="-"/>
                  <a:defRPr sz="1600" b="0"/>
                </a:lvl3pPr>
                <a:lvl4pPr marL="530225" indent="-171450">
                  <a:lnSpc>
                    <a:spcPct val="110000"/>
                  </a:lnSpc>
                  <a:spcBef>
                    <a:spcPts val="0"/>
                  </a:spcBef>
                  <a:spcAft>
                    <a:spcPts val="0"/>
                  </a:spcAft>
                  <a:buClr>
                    <a:schemeClr val="tx2"/>
                  </a:buClr>
                  <a:buSzPct val="100000"/>
                  <a:buFont typeface="Arial" panose="020B0604020202020204" pitchFamily="34" charset="0"/>
                  <a:buChar char="•"/>
                  <a:defRPr sz="1200" b="0"/>
                </a:lvl4pPr>
                <a:lvl5pPr marL="538163" indent="-80963">
                  <a:lnSpc>
                    <a:spcPct val="110000"/>
                  </a:lnSpc>
                  <a:spcBef>
                    <a:spcPts val="0"/>
                  </a:spcBef>
                  <a:spcAft>
                    <a:spcPts val="0"/>
                  </a:spcAft>
                  <a:buFont typeface="Arial" panose="020B0604020202020204" pitchFamily="34" charset="0"/>
                  <a:buNone/>
                  <a:defRPr sz="1200" baseline="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r-FR" dirty="0"/>
                  <a:t>Sécurisation</a:t>
                </a:r>
              </a:p>
            </p:txBody>
          </p:sp>
          <p:sp>
            <p:nvSpPr>
              <p:cNvPr id="33" name="Rectangle à coins arrondis 32"/>
              <p:cNvSpPr/>
              <p:nvPr/>
            </p:nvSpPr>
            <p:spPr>
              <a:xfrm>
                <a:off x="9951004" y="2352982"/>
                <a:ext cx="1872000" cy="66518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0000"/>
                    </a:solidFill>
                  </a:rPr>
                  <a:t>Réduction du risque de fausses ordonnances</a:t>
                </a:r>
              </a:p>
            </p:txBody>
          </p:sp>
        </p:grpSp>
        <p:sp>
          <p:nvSpPr>
            <p:cNvPr id="25" name="Rectangle à coins arrondis 24"/>
            <p:cNvSpPr/>
            <p:nvPr/>
          </p:nvSpPr>
          <p:spPr>
            <a:xfrm>
              <a:off x="9757088" y="5552237"/>
              <a:ext cx="1872000" cy="94788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dirty="0">
                  <a:solidFill>
                    <a:srgbClr val="000000"/>
                  </a:solidFill>
                </a:rPr>
                <a:t>Une base e-prescription hébergée en France et gérée par l’Assurance  Maladie selon des standards haute sécurité</a:t>
              </a:r>
            </a:p>
          </p:txBody>
        </p:sp>
      </p:grpSp>
      <p:grpSp>
        <p:nvGrpSpPr>
          <p:cNvPr id="8" name="Groupe 7"/>
          <p:cNvGrpSpPr/>
          <p:nvPr/>
        </p:nvGrpSpPr>
        <p:grpSpPr>
          <a:xfrm>
            <a:off x="5022555" y="1837807"/>
            <a:ext cx="2226530" cy="2162197"/>
            <a:chOff x="9514427" y="1964563"/>
            <a:chExt cx="2226530" cy="2162197"/>
          </a:xfrm>
        </p:grpSpPr>
        <p:grpSp>
          <p:nvGrpSpPr>
            <p:cNvPr id="7" name="Groupe 6"/>
            <p:cNvGrpSpPr/>
            <p:nvPr/>
          </p:nvGrpSpPr>
          <p:grpSpPr>
            <a:xfrm>
              <a:off x="9514427" y="1964563"/>
              <a:ext cx="2226530" cy="2162197"/>
              <a:chOff x="9760091" y="1964563"/>
              <a:chExt cx="2226530" cy="2162197"/>
            </a:xfrm>
          </p:grpSpPr>
          <p:sp>
            <p:nvSpPr>
              <p:cNvPr id="18" name="Rectangle à coins arrondis 17"/>
              <p:cNvSpPr/>
              <p:nvPr/>
            </p:nvSpPr>
            <p:spPr>
              <a:xfrm>
                <a:off x="9951004" y="2356774"/>
                <a:ext cx="1872000" cy="118652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dirty="0">
                    <a:solidFill>
                      <a:srgbClr val="000000"/>
                    </a:solidFill>
                  </a:rPr>
                  <a:t>Simplifie les échanges entre les médecins et les prescrits grâce à la dématérialisation du circuit jusqu’à l’exécution de la prescription</a:t>
                </a:r>
              </a:p>
            </p:txBody>
          </p:sp>
          <p:sp>
            <p:nvSpPr>
              <p:cNvPr id="31" name="Text Placeholder 1">
                <a:extLst>
                  <a:ext uri="{FF2B5EF4-FFF2-40B4-BE49-F238E27FC236}">
                    <a16:creationId xmlns:a16="http://schemas.microsoft.com/office/drawing/2014/main" id="{741C5E19-2AE7-4D38-A2FD-A409468038C8}"/>
                  </a:ext>
                </a:extLst>
              </p:cNvPr>
              <p:cNvSpPr txBox="1">
                <a:spLocks/>
              </p:cNvSpPr>
              <p:nvPr/>
            </p:nvSpPr>
            <p:spPr>
              <a:xfrm>
                <a:off x="9760091" y="1964563"/>
                <a:ext cx="2226530" cy="2162197"/>
              </a:xfrm>
              <a:prstGeom prst="roundRect">
                <a:avLst/>
              </a:prstGeom>
              <a:ln>
                <a:solidFill>
                  <a:schemeClr val="bg2"/>
                </a:solidFill>
              </a:ln>
            </p:spPr>
            <p:txBody>
              <a:bodyPr lIns="144000" tIns="0" anchor="t" anchorCtr="0">
                <a:normAutofit/>
              </a:bodyPr>
              <a:lstStyle>
                <a:defPPr>
                  <a:defRPr lang="fr-FR"/>
                </a:defPPr>
                <a:lvl1pPr indent="0">
                  <a:lnSpc>
                    <a:spcPct val="110000"/>
                  </a:lnSpc>
                  <a:spcBef>
                    <a:spcPts val="600"/>
                  </a:spcBef>
                  <a:spcAft>
                    <a:spcPts val="0"/>
                  </a:spcAft>
                  <a:buClr>
                    <a:schemeClr val="tx2"/>
                  </a:buClr>
                  <a:buFont typeface="Symbol" panose="05050102010706020507" pitchFamily="18" charset="2"/>
                  <a:buNone/>
                  <a:defRPr sz="1200" b="0">
                    <a:solidFill>
                      <a:schemeClr val="bg2"/>
                    </a:solidFill>
                  </a:defRPr>
                </a:lvl1pPr>
                <a:lvl2pPr marL="174625" indent="-174625">
                  <a:lnSpc>
                    <a:spcPct val="110000"/>
                  </a:lnSpc>
                  <a:spcBef>
                    <a:spcPts val="600"/>
                  </a:spcBef>
                  <a:spcAft>
                    <a:spcPts val="0"/>
                  </a:spcAft>
                  <a:buClr>
                    <a:schemeClr val="tx2"/>
                  </a:buClr>
                  <a:buSzPct val="120000"/>
                  <a:buFont typeface="Arial" panose="020B0604020202020204" pitchFamily="34" charset="0"/>
                  <a:buChar char="•"/>
                  <a:defRPr sz="1600" b="1" i="0"/>
                </a:lvl2pPr>
                <a:lvl3pPr marL="358775" indent="-184150">
                  <a:lnSpc>
                    <a:spcPct val="110000"/>
                  </a:lnSpc>
                  <a:spcBef>
                    <a:spcPts val="300"/>
                  </a:spcBef>
                  <a:spcAft>
                    <a:spcPts val="0"/>
                  </a:spcAft>
                  <a:buClr>
                    <a:schemeClr val="tx2"/>
                  </a:buClr>
                  <a:buFont typeface="Arial" panose="020B0604020202020204" pitchFamily="34" charset="0"/>
                  <a:buChar char="-"/>
                  <a:defRPr sz="1600" b="0"/>
                </a:lvl3pPr>
                <a:lvl4pPr marL="530225" indent="-171450">
                  <a:lnSpc>
                    <a:spcPct val="110000"/>
                  </a:lnSpc>
                  <a:spcBef>
                    <a:spcPts val="0"/>
                  </a:spcBef>
                  <a:spcAft>
                    <a:spcPts val="0"/>
                  </a:spcAft>
                  <a:buClr>
                    <a:schemeClr val="tx2"/>
                  </a:buClr>
                  <a:buSzPct val="100000"/>
                  <a:buFont typeface="Arial" panose="020B0604020202020204" pitchFamily="34" charset="0"/>
                  <a:buChar char="•"/>
                  <a:defRPr sz="1200" b="0"/>
                </a:lvl4pPr>
                <a:lvl5pPr marL="538163" indent="-80963">
                  <a:lnSpc>
                    <a:spcPct val="110000"/>
                  </a:lnSpc>
                  <a:spcBef>
                    <a:spcPts val="0"/>
                  </a:spcBef>
                  <a:spcAft>
                    <a:spcPts val="0"/>
                  </a:spcAft>
                  <a:buFont typeface="Arial" panose="020B0604020202020204" pitchFamily="34" charset="0"/>
                  <a:buNone/>
                  <a:defRPr sz="1200" baseline="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r-FR" dirty="0"/>
                  <a:t>Facilitation</a:t>
                </a:r>
              </a:p>
            </p:txBody>
          </p:sp>
        </p:grpSp>
        <p:sp>
          <p:nvSpPr>
            <p:cNvPr id="30" name="Rectangle à coins arrondis 29"/>
            <p:cNvSpPr/>
            <p:nvPr/>
          </p:nvSpPr>
          <p:spPr>
            <a:xfrm>
              <a:off x="9732636" y="3602328"/>
              <a:ext cx="1872000" cy="451339"/>
            </a:xfrm>
            <a:prstGeom prst="roundRect">
              <a:avLst>
                <a:gd name="adj" fmla="val 2792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0000"/>
                  </a:solidFill>
                </a:rPr>
                <a:t>Un service </a:t>
              </a:r>
            </a:p>
            <a:p>
              <a:pPr algn="ctr"/>
              <a:r>
                <a:rPr lang="fr-FR" sz="1200" dirty="0">
                  <a:solidFill>
                    <a:srgbClr val="000000"/>
                  </a:solidFill>
                </a:rPr>
                <a:t>inter-régimes</a:t>
              </a:r>
            </a:p>
          </p:txBody>
        </p:sp>
      </p:grpSp>
      <p:sp>
        <p:nvSpPr>
          <p:cNvPr id="3" name="Rectangle 2"/>
          <p:cNvSpPr/>
          <p:nvPr/>
        </p:nvSpPr>
        <p:spPr>
          <a:xfrm>
            <a:off x="101598" y="6611779"/>
            <a:ext cx="6096000" cy="215444"/>
          </a:xfrm>
          <a:prstGeom prst="rect">
            <a:avLst/>
          </a:prstGeom>
        </p:spPr>
        <p:txBody>
          <a:bodyPr>
            <a:spAutoFit/>
          </a:bodyPr>
          <a:lstStyle/>
          <a:p>
            <a:r>
              <a:rPr lang="fr-FR" sz="800" i="1" dirty="0">
                <a:solidFill>
                  <a:srgbClr val="000000"/>
                </a:solidFill>
                <a:latin typeface="Arial (Corps)"/>
              </a:rPr>
              <a:t>* Ordonnance n° 2020-1408 du 18 novembre 2020 portant mise en œuvre de l’ordonnance numérique</a:t>
            </a:r>
          </a:p>
        </p:txBody>
      </p:sp>
      <p:pic>
        <p:nvPicPr>
          <p:cNvPr id="21" name="Picture 17">
            <a:extLst>
              <a:ext uri="{FF2B5EF4-FFF2-40B4-BE49-F238E27FC236}">
                <a16:creationId xmlns:a16="http://schemas.microsoft.com/office/drawing/2014/main" id="{02E9BC7A-AD4F-4BE6-A60E-34BDA142981B}"/>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16484" b="82418" l="6584" r="96708">
                        <a14:foregroundMark x1="96708" y1="83516" x2="96708" y2="83516"/>
                        <a14:foregroundMark x1="94239" y1="25275" x2="94239" y2="25275"/>
                        <a14:foregroundMark x1="86008" y1="24176" x2="84774" y2="49451"/>
                        <a14:foregroundMark x1="77778" y1="19780" x2="19342" y2="17582"/>
                        <a14:foregroundMark x1="19342" y1="17582" x2="9877" y2="69231"/>
                        <a14:foregroundMark x1="6584" y1="37363" x2="6584" y2="61538"/>
                      </a14:backgroundRemoval>
                    </a14:imgEffect>
                  </a14:imgLayer>
                </a14:imgProps>
              </a:ext>
              <a:ext uri="{28A0092B-C50C-407E-A947-70E740481C1C}">
                <a14:useLocalDpi xmlns:a14="http://schemas.microsoft.com/office/drawing/2010/main" val="0"/>
              </a:ext>
            </a:extLst>
          </a:blip>
          <a:srcRect l="2025" t="8772" r="85" b="9648"/>
          <a:stretch/>
        </p:blipFill>
        <p:spPr bwMode="auto">
          <a:xfrm>
            <a:off x="8690571" y="6167378"/>
            <a:ext cx="1865967" cy="582333"/>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906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F408C0C6-8F1B-4EEF-80A2-C351BD69B058}"/>
              </a:ext>
            </a:extLst>
          </p:cNvPr>
          <p:cNvSpPr txBox="1">
            <a:spLocks/>
          </p:cNvSpPr>
          <p:nvPr/>
        </p:nvSpPr>
        <p:spPr>
          <a:xfrm>
            <a:off x="498660" y="494778"/>
            <a:ext cx="11196000" cy="1114817"/>
          </a:xfrm>
          <a:prstGeom prst="rect">
            <a:avLst/>
          </a:prstGeom>
          <a:solidFill>
            <a:schemeClr val="tx1"/>
          </a:solidFill>
          <a:ln w="3175">
            <a:noFill/>
          </a:ln>
        </p:spPr>
        <p:txBody>
          <a:bodyPr vert="horz" lIns="432000" tIns="72000" rIns="72000" bIns="72000" rtlCol="0" anchor="ctr">
            <a:normAutofit/>
          </a:bodyPr>
          <a:lst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a:lstStyle>
          <a:p>
            <a:r>
              <a:rPr lang="fr-FR" dirty="0"/>
              <a:t>POUR ALLER PLUS LOIN</a:t>
            </a:r>
          </a:p>
        </p:txBody>
      </p:sp>
      <p:grpSp>
        <p:nvGrpSpPr>
          <p:cNvPr id="4" name="Groupe 3"/>
          <p:cNvGrpSpPr/>
          <p:nvPr/>
        </p:nvGrpSpPr>
        <p:grpSpPr>
          <a:xfrm>
            <a:off x="1146402" y="3012701"/>
            <a:ext cx="3739855" cy="3084040"/>
            <a:chOff x="3780411" y="1907213"/>
            <a:chExt cx="3739855" cy="3084040"/>
          </a:xfrm>
        </p:grpSpPr>
        <p:sp>
          <p:nvSpPr>
            <p:cNvPr id="32" name="Rectangle à coins arrondis 31"/>
            <p:cNvSpPr/>
            <p:nvPr/>
          </p:nvSpPr>
          <p:spPr>
            <a:xfrm>
              <a:off x="3780411" y="1907213"/>
              <a:ext cx="2593074" cy="158314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sz="1400" b="1" dirty="0">
                  <a:solidFill>
                    <a:srgbClr val="000000"/>
                  </a:solidFill>
                </a:rPr>
                <a:t>Flyer </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98" y="2743200"/>
              <a:ext cx="2453990" cy="1738083"/>
            </a:xfrm>
            <a:prstGeom prst="rect">
              <a:avLst/>
            </a:prstGeom>
            <a:noFill/>
            <a:ln w="3175">
              <a:solidFill>
                <a:schemeClr val="bg2">
                  <a:lumMod val="40000"/>
                  <a:lumOff val="60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6704" y="3370374"/>
              <a:ext cx="2293562" cy="1620879"/>
            </a:xfrm>
            <a:prstGeom prst="rect">
              <a:avLst/>
            </a:prstGeom>
            <a:noFill/>
            <a:ln w="3175">
              <a:solidFill>
                <a:schemeClr val="bg2">
                  <a:lumMod val="40000"/>
                  <a:lumOff val="60000"/>
                </a:schemeClr>
              </a:solidFill>
              <a:miter lim="800000"/>
              <a:headEnd/>
              <a:tailEnd/>
            </a:ln>
            <a:extLst>
              <a:ext uri="{909E8E84-426E-40DD-AFC4-6F175D3DCCD1}">
                <a14:hiddenFill xmlns:a14="http://schemas.microsoft.com/office/drawing/2010/main">
                  <a:solidFill>
                    <a:schemeClr val="accent1"/>
                  </a:solidFill>
                </a14:hiddenFill>
              </a:ext>
            </a:extLst>
          </p:spPr>
        </p:pic>
      </p:grpSp>
      <p:sp>
        <p:nvSpPr>
          <p:cNvPr id="28" name="Rectangle à coins arrondis 27"/>
          <p:cNvSpPr/>
          <p:nvPr/>
        </p:nvSpPr>
        <p:spPr>
          <a:xfrm>
            <a:off x="6426914" y="3012700"/>
            <a:ext cx="2593074" cy="158314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sz="1400" b="1" dirty="0">
                <a:solidFill>
                  <a:srgbClr val="000000"/>
                </a:solidFill>
              </a:rPr>
              <a:t>Vidéo de présentation</a:t>
            </a:r>
          </a:p>
          <a:p>
            <a:pPr algn="ctr"/>
            <a:r>
              <a:rPr lang="fr-FR" sz="1400" dirty="0">
                <a:solidFill>
                  <a:srgbClr val="000000"/>
                </a:solidFill>
                <a:hlinkClick r:id="rId5"/>
              </a:rPr>
              <a:t>https://www.youtube.com/watch?v=5Xznq7Cx-W0</a:t>
            </a:r>
            <a:endParaRPr lang="fr-FR" sz="1400" dirty="0">
              <a:solidFill>
                <a:srgbClr val="000000"/>
              </a:solidFill>
            </a:endParaRPr>
          </a:p>
          <a:p>
            <a:pPr algn="ctr"/>
            <a:endParaRPr lang="fr-FR" sz="1400" dirty="0">
              <a:solidFill>
                <a:srgbClr val="000000"/>
              </a:solidFill>
            </a:endParaRPr>
          </a:p>
          <a:p>
            <a:pPr algn="ctr"/>
            <a:endParaRPr lang="fr-FR" sz="1400" dirty="0">
              <a:solidFill>
                <a:srgbClr val="000000"/>
              </a:solidFill>
            </a:endParaRPr>
          </a:p>
        </p:txBody>
      </p:sp>
      <p:sp>
        <p:nvSpPr>
          <p:cNvPr id="30" name="Rectangle 29"/>
          <p:cNvSpPr/>
          <p:nvPr/>
        </p:nvSpPr>
        <p:spPr>
          <a:xfrm>
            <a:off x="498660" y="1859520"/>
            <a:ext cx="11196000" cy="340093"/>
          </a:xfrm>
          <a:prstGeom prst="rect">
            <a:avLst/>
          </a:prstGeom>
          <a:noFill/>
        </p:spPr>
        <p:txBody>
          <a:bodyPr wrap="square" rtlCol="0">
            <a:spAutoFit/>
          </a:bodyPr>
          <a:lstStyle/>
          <a:p>
            <a:pPr eaLnBrk="0" fontAlgn="base" hangingPunct="0">
              <a:lnSpc>
                <a:spcPct val="115000"/>
              </a:lnSpc>
              <a:spcBef>
                <a:spcPct val="0"/>
              </a:spcBef>
              <a:spcAft>
                <a:spcPts val="600"/>
              </a:spcAft>
            </a:pPr>
            <a:r>
              <a:rPr lang="fr-FR" sz="1400" b="1" dirty="0">
                <a:solidFill>
                  <a:schemeClr val="tx1"/>
                </a:solidFill>
                <a:latin typeface="Arial" panose="020B0604020202020204"/>
              </a:rPr>
              <a:t>2 supports destinés aux </a:t>
            </a:r>
            <a:r>
              <a:rPr lang="fr-FR" sz="1400" b="1" dirty="0" smtClean="0">
                <a:solidFill>
                  <a:schemeClr val="tx1"/>
                </a:solidFill>
                <a:latin typeface="Arial" panose="020B0604020202020204"/>
              </a:rPr>
              <a:t>professionnels de santé pour </a:t>
            </a:r>
            <a:r>
              <a:rPr lang="fr-FR" sz="1400" b="1" dirty="0">
                <a:solidFill>
                  <a:schemeClr val="tx1"/>
                </a:solidFill>
                <a:latin typeface="Arial" panose="020B0604020202020204"/>
              </a:rPr>
              <a:t>découvrir ou redécouvrir le service et ses </a:t>
            </a:r>
            <a:r>
              <a:rPr lang="fr-FR" sz="1400" b="1" dirty="0" smtClean="0">
                <a:solidFill>
                  <a:schemeClr val="tx1"/>
                </a:solidFill>
                <a:latin typeface="Arial" panose="020B0604020202020204"/>
              </a:rPr>
              <a:t>avantages</a:t>
            </a:r>
            <a:endParaRPr lang="fr-FR" sz="1400" b="1" dirty="0">
              <a:solidFill>
                <a:schemeClr val="tx1"/>
              </a:solidFill>
              <a:latin typeface="Arial" panose="020B0604020202020204"/>
            </a:endParaRPr>
          </a:p>
        </p:txBody>
      </p:sp>
      <p:pic>
        <p:nvPicPr>
          <p:cNvPr id="717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7126" y="3905609"/>
            <a:ext cx="2152649" cy="1681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F2AA8673-C8C7-4066-98D9-960A6DFBE282}"/>
              </a:ext>
            </a:extLst>
          </p:cNvPr>
          <p:cNvSpPr>
            <a:spLocks noGrp="1"/>
          </p:cNvSpPr>
          <p:nvPr>
            <p:ph type="sldNum" sz="quarter" idx="15"/>
          </p:nvPr>
        </p:nvSpPr>
        <p:spPr/>
        <p:txBody>
          <a:bodyPr/>
          <a:lstStyle/>
          <a:p>
            <a:fld id="{975A587B-5814-4D9B-9598-FE9CB954CB01}" type="slidenum">
              <a:rPr lang="fr-FR" smtClean="0"/>
              <a:pPr/>
              <a:t>8</a:t>
            </a:fld>
            <a:endParaRPr lang="fr-FR" dirty="0"/>
          </a:p>
        </p:txBody>
      </p:sp>
    </p:spTree>
    <p:extLst>
      <p:ext uri="{BB962C8B-B14F-4D97-AF65-F5344CB8AC3E}">
        <p14:creationId xmlns:p14="http://schemas.microsoft.com/office/powerpoint/2010/main" val="1194248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sque PPT V3">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2.xml><?xml version="1.0" encoding="utf-8"?>
<a:theme xmlns:a="http://schemas.openxmlformats.org/drawingml/2006/main" name="1_masque PPT V3">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ENS" id="{39AC890F-67BF-4EA5-934D-EDC8EA69FD01}" vid="{33E52E90-7D8A-4B8B-B34A-8C777FA17443}"/>
    </a:ext>
  </a:extLst>
</a:theme>
</file>

<file path=ppt/theme/theme3.xml><?xml version="1.0" encoding="utf-8"?>
<a:theme xmlns:a="http://schemas.openxmlformats.org/drawingml/2006/main" name="2_masque PPT V3">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9CC06D72B5534D90766E9885B5E277" ma:contentTypeVersion="14" ma:contentTypeDescription="Create a new document." ma:contentTypeScope="" ma:versionID="6ff123cf115b5faea701663a28b65573">
  <xsd:schema xmlns:xsd="http://www.w3.org/2001/XMLSchema" xmlns:xs="http://www.w3.org/2001/XMLSchema" xmlns:p="http://schemas.microsoft.com/office/2006/metadata/properties" xmlns:ns2="f8cc4cd3-46a3-45fc-9b53-d2b1458b3514" xmlns:ns3="50c908b1-f277-4340-90a9-4611d0b0f078" xmlns:ns4="5d940741-96e8-4059-a17c-a7825e4520a5" targetNamespace="http://schemas.microsoft.com/office/2006/metadata/properties" ma:root="true" ma:fieldsID="49683c519fbf01498a694c7d27583ff0" ns2:_="" ns3:_="" ns4:_="">
    <xsd:import namespace="f8cc4cd3-46a3-45fc-9b53-d2b1458b3514"/>
    <xsd:import namespace="50c908b1-f277-4340-90a9-4611d0b0f078"/>
    <xsd:import namespace="5d940741-96e8-4059-a17c-a7825e4520a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2:lcf76f155ced4ddcb4097134ff3c332f" minOccurs="0"/>
                <xsd:element ref="ns3:TaxCatchAll"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cc4cd3-46a3-45fc-9b53-d2b1458b35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c5091ac5-348c-430c-af25-0c1587bfa0cc}" ma:internalName="TaxCatchAll" ma:showField="CatchAllData" ma:web="5d940741-96e8-4059-a17c-a7825e4520a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940741-96e8-4059-a17c-a7825e4520a5"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8cc4cd3-46a3-45fc-9b53-d2b1458b3514">
      <Terms xmlns="http://schemas.microsoft.com/office/infopath/2007/PartnerControls"/>
    </lcf76f155ced4ddcb4097134ff3c332f>
    <TaxCatchAll xmlns="50c908b1-f277-4340-90a9-4611d0b0f078" xsi:nil="true"/>
  </documentManagement>
</p:properties>
</file>

<file path=customXml/itemProps1.xml><?xml version="1.0" encoding="utf-8"?>
<ds:datastoreItem xmlns:ds="http://schemas.openxmlformats.org/officeDocument/2006/customXml" ds:itemID="{1C47071B-81A7-498D-A30D-52CB99798E8A}">
  <ds:schemaRefs>
    <ds:schemaRef ds:uri="http://schemas.microsoft.com/sharepoint/v3/contenttype/forms"/>
  </ds:schemaRefs>
</ds:datastoreItem>
</file>

<file path=customXml/itemProps2.xml><?xml version="1.0" encoding="utf-8"?>
<ds:datastoreItem xmlns:ds="http://schemas.openxmlformats.org/officeDocument/2006/customXml" ds:itemID="{32C00E19-A249-42C4-8045-FA691D7554F9}">
  <ds:schemaRefs>
    <ds:schemaRef ds:uri="50c908b1-f277-4340-90a9-4611d0b0f078"/>
    <ds:schemaRef ds:uri="5d940741-96e8-4059-a17c-a7825e4520a5"/>
    <ds:schemaRef ds:uri="f8cc4cd3-46a3-45fc-9b53-d2b1458b351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491FED-C869-445B-A68B-6295C6938FCB}">
  <ds:schemaRefs>
    <ds:schemaRef ds:uri="http://purl.org/dc/dcmitype/"/>
    <ds:schemaRef ds:uri="http://www.w3.org/XML/1998/namespace"/>
    <ds:schemaRef ds:uri="http://schemas.microsoft.com/office/infopath/2007/PartnerControls"/>
    <ds:schemaRef ds:uri="50c908b1-f277-4340-90a9-4611d0b0f078"/>
    <ds:schemaRef ds:uri="f8cc4cd3-46a3-45fc-9b53-d2b1458b3514"/>
    <ds:schemaRef ds:uri="http://purl.org/dc/terms/"/>
    <ds:schemaRef ds:uri="http://schemas.microsoft.com/office/2006/documentManagement/types"/>
    <ds:schemaRef ds:uri="5d940741-96e8-4059-a17c-a7825e4520a5"/>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dec2020-MASQUE_PPT_de_l_Assurance_Maladie_CNAM</Template>
  <TotalTime>408</TotalTime>
  <Words>1099</Words>
  <Application>Microsoft Office PowerPoint</Application>
  <PresentationFormat>Grand écran</PresentationFormat>
  <Paragraphs>125</Paragraphs>
  <Slides>8</Slides>
  <Notes>3</Notes>
  <HiddenSlides>0</HiddenSlides>
  <MMClips>0</MMClips>
  <ScaleCrop>false</ScaleCrop>
  <HeadingPairs>
    <vt:vector size="8" baseType="variant">
      <vt:variant>
        <vt:lpstr>Polices utilisées</vt:lpstr>
      </vt:variant>
      <vt:variant>
        <vt:i4>7</vt:i4>
      </vt:variant>
      <vt:variant>
        <vt:lpstr>Thème</vt:lpstr>
      </vt:variant>
      <vt:variant>
        <vt:i4>3</vt:i4>
      </vt:variant>
      <vt:variant>
        <vt:lpstr>Serveurs OLE incorporés</vt:lpstr>
      </vt:variant>
      <vt:variant>
        <vt:i4>1</vt:i4>
      </vt:variant>
      <vt:variant>
        <vt:lpstr>Titres des diapositives</vt:lpstr>
      </vt:variant>
      <vt:variant>
        <vt:i4>8</vt:i4>
      </vt:variant>
    </vt:vector>
  </HeadingPairs>
  <TitlesOfParts>
    <vt:vector size="19" baseType="lpstr">
      <vt:lpstr>Arial</vt:lpstr>
      <vt:lpstr>Arial (Corps)</vt:lpstr>
      <vt:lpstr>Calibri</vt:lpstr>
      <vt:lpstr>Calibri Light</vt:lpstr>
      <vt:lpstr>Segoe UI</vt:lpstr>
      <vt:lpstr>Symbol</vt:lpstr>
      <vt:lpstr>Wingdings</vt:lpstr>
      <vt:lpstr>masque PPT V3</vt:lpstr>
      <vt:lpstr>1_masque PPT V3</vt:lpstr>
      <vt:lpstr>2_masque PPT V3</vt:lpstr>
      <vt:lpstr>think-cell Slide</vt:lpstr>
      <vt:lpstr>Ordonnance numérique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CNAMTS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PLUSIEURS LIGNES</dc:title>
  <dc:creator>Jean Luc Kui</dc:creator>
  <cp:lastModifiedBy>MORVAN SIGWARD CATHERINE (CNAM / Paris)</cp:lastModifiedBy>
  <cp:revision>69</cp:revision>
  <cp:lastPrinted>2021-12-02T14:00:42Z</cp:lastPrinted>
  <dcterms:created xsi:type="dcterms:W3CDTF">2021-05-20T12:01:02Z</dcterms:created>
  <dcterms:modified xsi:type="dcterms:W3CDTF">2023-05-22T18:19:07Z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0x010100FF9CC06D72B5534D90766E9885B5E277</vt:lpwstr>
  </property>
  <property fmtid="{D5CDD505-2E9C-101B-9397-08002B2CF9AE}" pid="3" name="MediaServiceImageTags">
    <vt:lpwstr/>
  </property>
</Properties>
</file>